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iSjX5cPY0/raIM0tfkAACsUdc0O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1" name="Google Shape;14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Times New Roman"/>
                <a:ea typeface="Times New Roman"/>
                <a:cs typeface="Times New Roman"/>
                <a:sym typeface="Times New Roman"/>
              </a:rPr>
              <a:t>The constituency perspective emphasizes which groups in the firm are served by specific systems. </a:t>
            </a:r>
            <a:endParaRPr/>
          </a:p>
        </p:txBody>
      </p:sp>
      <p:sp>
        <p:nvSpPr>
          <p:cNvPr id="142" name="Google Shape;14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9" name="Google Shape;14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3" name="Google Shape;16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9" name="Google Shape;16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7" name="Google Shape;177;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3" name="Google Shape;18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1" name="Google Shape;191;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7" name="Google Shape;197;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Figure 3-1 summarizes a planning process used by many organizations.</a:t>
            </a:r>
            <a:endParaRPr/>
          </a:p>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Start with Porter's Five Forces to analyze industry structure.</a:t>
            </a:r>
            <a:endParaRPr/>
          </a:p>
          <a:p>
            <a:pPr indent="-95250" lvl="0" marL="171450" rtl="0" algn="l">
              <a:spcBef>
                <a:spcPts val="0"/>
              </a:spcBef>
              <a:spcAft>
                <a:spcPts val="0"/>
              </a:spcAft>
              <a:buClr>
                <a:schemeClr val="dk1"/>
              </a:buClr>
              <a:buSzPts val="1200"/>
              <a:buFont typeface="Arial"/>
              <a:buNone/>
            </a:pPr>
            <a:r>
              <a:t/>
            </a:r>
            <a:endParaRPr>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Information systems exist to help organizations achieve their goals and objectives </a:t>
            </a:r>
            <a:endParaRPr/>
          </a:p>
          <a:p>
            <a:pPr indent="-171450" lvl="0" marL="171450" marR="0" rtl="0" algn="l">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an organization’s goals and objectives are determined by its </a:t>
            </a:r>
            <a:r>
              <a:rPr i="1" lang="en-US" sz="1200">
                <a:solidFill>
                  <a:schemeClr val="dk1"/>
                </a:solidFill>
                <a:latin typeface="Calibri"/>
                <a:ea typeface="Calibri"/>
                <a:cs typeface="Calibri"/>
                <a:sym typeface="Calibri"/>
              </a:rPr>
              <a:t>competitive strategy</a:t>
            </a:r>
            <a:r>
              <a:rPr lang="en-US" sz="1200">
                <a:solidFill>
                  <a:schemeClr val="dk1"/>
                </a:solidFill>
                <a:latin typeface="Calibri"/>
                <a:ea typeface="Calibri"/>
                <a:cs typeface="Calibri"/>
                <a:sym typeface="Calibri"/>
              </a:rPr>
              <a:t>. Thus, ultimately, competitive strategy determines the structure, features, and functions of every information system. </a:t>
            </a:r>
            <a:endParaRPr/>
          </a:p>
          <a:p>
            <a:pPr indent="-95250" lvl="0" marL="17145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10" name="Google Shape;210;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To be effective an organization goals, objectives, culture, and activities must be consistent with the organization’s strategy.</a:t>
            </a:r>
            <a:endParaRPr/>
          </a:p>
          <a:p>
            <a:pPr indent="-171450" lvl="0" marL="171450" rtl="0" algn="l">
              <a:spcBef>
                <a:spcPts val="0"/>
              </a:spcBef>
              <a:spcAft>
                <a:spcPts val="0"/>
              </a:spcAft>
              <a:buClr>
                <a:schemeClr val="dk1"/>
              </a:buClr>
              <a:buSzPts val="1200"/>
              <a:buFont typeface="Arial"/>
              <a:buChar char="•"/>
            </a:pPr>
            <a:r>
              <a:rPr b="0" i="0" lang="en-US" sz="1200" u="none" strike="noStrike">
                <a:solidFill>
                  <a:schemeClr val="dk1"/>
                </a:solidFill>
              </a:rPr>
              <a:t>This means, all information systems in organization must facilitate the organization’s competitive strategy.</a:t>
            </a:r>
            <a:endParaRPr/>
          </a:p>
          <a:p>
            <a:pPr indent="-171450" lvl="0" marL="171450" rtl="0" algn="l">
              <a:spcBef>
                <a:spcPts val="0"/>
              </a:spcBef>
              <a:spcAft>
                <a:spcPts val="0"/>
              </a:spcAft>
              <a:buClr>
                <a:schemeClr val="dk1"/>
              </a:buClr>
              <a:buSzPts val="1200"/>
              <a:buFont typeface="Arial"/>
              <a:buChar char="•"/>
            </a:pPr>
            <a:r>
              <a:rPr b="0" i="0" lang="en-US" sz="1200" u="none" strike="noStrike">
                <a:solidFill>
                  <a:schemeClr val="dk1"/>
                </a:solidFill>
                <a:latin typeface="Arial"/>
                <a:ea typeface="Arial"/>
                <a:cs typeface="Arial"/>
                <a:sym typeface="Arial"/>
              </a:rPr>
              <a:t>Each of the three competitive forces concerns the danger of customers taking their business elsewhere.</a:t>
            </a:r>
            <a:endParaRPr/>
          </a:p>
          <a:p>
            <a:pPr indent="-171450" lvl="0" marL="171450" marR="0" rtl="0" algn="l">
              <a:lnSpc>
                <a:spcPct val="100000"/>
              </a:lnSpc>
              <a:spcBef>
                <a:spcPts val="0"/>
              </a:spcBef>
              <a:spcAft>
                <a:spcPts val="0"/>
              </a:spcAft>
              <a:buClr>
                <a:schemeClr val="dk1"/>
              </a:buClr>
              <a:buSzPts val="1200"/>
              <a:buFont typeface="Arial"/>
              <a:buChar char="•"/>
            </a:pPr>
            <a:r>
              <a:rPr b="0" i="0" lang="en-US" sz="1200" u="none" strike="noStrike">
                <a:solidFill>
                  <a:schemeClr val="dk1"/>
                </a:solidFill>
                <a:latin typeface="Arial"/>
                <a:ea typeface="Arial"/>
                <a:cs typeface="Arial"/>
                <a:sym typeface="Arial"/>
              </a:rPr>
              <a:t>Have students examine table to see why AllRoad </a:t>
            </a:r>
            <a:r>
              <a:rPr lang="en-US" sz="1200">
                <a:solidFill>
                  <a:schemeClr val="dk1"/>
                </a:solidFill>
                <a:latin typeface="Arial"/>
                <a:ea typeface="Arial"/>
                <a:cs typeface="Arial"/>
                <a:sym typeface="Arial"/>
              </a:rPr>
              <a:t>is exploring possibility of 3D printing</a:t>
            </a:r>
            <a:r>
              <a:rPr lang="en-US" sz="1200">
                <a:solidFill>
                  <a:schemeClr val="dk1"/>
                </a:solidFill>
              </a:rPr>
              <a:t>.</a:t>
            </a:r>
            <a:endParaRPr/>
          </a:p>
        </p:txBody>
      </p:sp>
      <p:sp>
        <p:nvSpPr>
          <p:cNvPr id="225" name="Google Shape;225;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Value chain is a network of value-creating activities.</a:t>
            </a:r>
            <a:endParaRPr/>
          </a:p>
          <a:p>
            <a:pPr indent="-171450" lvl="0" marL="171450" marR="0" rtl="0" algn="l">
              <a:lnSpc>
                <a:spcPct val="100000"/>
              </a:lnSpc>
              <a:spcBef>
                <a:spcPts val="0"/>
              </a:spcBef>
              <a:spcAft>
                <a:spcPts val="0"/>
              </a:spcAft>
              <a:buClr>
                <a:schemeClr val="dk1"/>
              </a:buClr>
              <a:buSzPts val="1200"/>
              <a:buFont typeface="Arial"/>
              <a:buChar char="•"/>
            </a:pPr>
            <a:r>
              <a:rPr b="1" lang="en-US" sz="1200">
                <a:solidFill>
                  <a:schemeClr val="dk1"/>
                </a:solidFill>
                <a:latin typeface="Calibri"/>
                <a:ea typeface="Calibri"/>
                <a:cs typeface="Calibri"/>
                <a:sym typeface="Calibri"/>
              </a:rPr>
              <a:t>value </a:t>
            </a:r>
            <a:r>
              <a:rPr lang="en-US" sz="1200">
                <a:solidFill>
                  <a:schemeClr val="dk1"/>
                </a:solidFill>
                <a:latin typeface="Calibri"/>
                <a:ea typeface="Calibri"/>
                <a:cs typeface="Calibri"/>
                <a:sym typeface="Calibri"/>
              </a:rPr>
              <a:t>as the amount of money that a customer is willing to pay for a resource, product, or service </a:t>
            </a:r>
            <a:endParaRPr>
              <a:latin typeface="Arial"/>
              <a:ea typeface="Arial"/>
              <a:cs typeface="Arial"/>
              <a:sym typeface="Arial"/>
            </a:endParaRPr>
          </a:p>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Difference between value an activity generates and its cost is called margin.</a:t>
            </a:r>
            <a:endParaRPr/>
          </a:p>
          <a:p>
            <a:pPr indent="-171450" lvl="0" marL="171450" rtl="0" algn="l">
              <a:spcBef>
                <a:spcPts val="0"/>
              </a:spcBef>
              <a:spcAft>
                <a:spcPts val="0"/>
              </a:spcAft>
              <a:buClr>
                <a:schemeClr val="dk1"/>
              </a:buClr>
              <a:buSzPts val="1200"/>
              <a:buFont typeface="Arial"/>
              <a:buChar char="•"/>
            </a:pPr>
            <a:r>
              <a:rPr b="1" i="0" lang="en-US" sz="1200" u="none" strike="noStrike">
                <a:solidFill>
                  <a:schemeClr val="dk1"/>
                </a:solidFill>
              </a:rPr>
              <a:t>Linkages</a:t>
            </a:r>
            <a:r>
              <a:rPr b="0" i="0" lang="en-US" sz="1200" u="none" strike="noStrike">
                <a:solidFill>
                  <a:schemeClr val="dk1"/>
                </a:solidFill>
              </a:rPr>
              <a:t>--interactions across value activities.</a:t>
            </a:r>
            <a:endParaRPr>
              <a:latin typeface="Arial"/>
              <a:ea typeface="Arial"/>
              <a:cs typeface="Arial"/>
              <a:sym typeface="Arial"/>
            </a:endParaRPr>
          </a:p>
        </p:txBody>
      </p:sp>
      <p:sp>
        <p:nvSpPr>
          <p:cNvPr id="239" name="Google Shape;239;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b="0" i="0" lang="en-US" sz="1200" u="none" strike="noStrike">
                <a:solidFill>
                  <a:schemeClr val="dk1"/>
                </a:solidFill>
              </a:rPr>
              <a:t>Summarizes the primary activities of the value chain.</a:t>
            </a:r>
            <a:endParaRPr/>
          </a:p>
          <a:p>
            <a:pPr indent="-171450" lvl="0" marL="171450" marR="0" rtl="0" algn="l">
              <a:lnSpc>
                <a:spcPct val="100000"/>
              </a:lnSpc>
              <a:spcBef>
                <a:spcPts val="0"/>
              </a:spcBef>
              <a:spcAft>
                <a:spcPts val="0"/>
              </a:spcAft>
              <a:buClr>
                <a:schemeClr val="dk1"/>
              </a:buClr>
              <a:buSzPts val="1200"/>
              <a:buFont typeface="Arial"/>
              <a:buChar char="•"/>
            </a:pPr>
            <a:r>
              <a:rPr lang="en-US" sz="1200">
                <a:solidFill>
                  <a:schemeClr val="dk1"/>
                </a:solidFill>
                <a:latin typeface="Calibri"/>
                <a:ea typeface="Calibri"/>
                <a:cs typeface="Calibri"/>
                <a:sym typeface="Calibri"/>
              </a:rPr>
              <a:t>The support activities in the generic value chain contribute indirectly to the production, sale, and service of the product. </a:t>
            </a:r>
            <a:endParaRPr/>
          </a:p>
          <a:p>
            <a:pPr indent="-95250" lvl="0" marL="171450" rtl="0" algn="l">
              <a:spcBef>
                <a:spcPts val="0"/>
              </a:spcBef>
              <a:spcAft>
                <a:spcPts val="0"/>
              </a:spcAft>
              <a:buClr>
                <a:schemeClr val="dk1"/>
              </a:buClr>
              <a:buSzPts val="1200"/>
              <a:buFont typeface="Arial"/>
              <a:buNone/>
            </a:pPr>
            <a:r>
              <a:t/>
            </a:r>
            <a:endParaRPr/>
          </a:p>
        </p:txBody>
      </p:sp>
      <p:sp>
        <p:nvSpPr>
          <p:cNvPr id="255" name="Google Shape;255;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latin typeface="Arial"/>
                <a:ea typeface="Arial"/>
                <a:cs typeface="Arial"/>
                <a:sym typeface="Arial"/>
              </a:rPr>
              <a:t>Car rental agency like Hertz or Avis. An information system produces information about car’s location and provides driving instructions to destinations </a:t>
            </a:r>
            <a:r>
              <a:rPr b="0" i="0" lang="en-US" sz="1200" u="none" strike="noStrike">
                <a:solidFill>
                  <a:schemeClr val="dk1"/>
                </a:solidFill>
                <a:latin typeface="Arial"/>
                <a:ea typeface="Arial"/>
                <a:cs typeface="Arial"/>
                <a:sym typeface="Arial"/>
              </a:rPr>
              <a:t>part of the product.</a:t>
            </a:r>
            <a:endParaRPr/>
          </a:p>
          <a:p>
            <a:pPr indent="-171450" lvl="0" marL="171450" rtl="0" algn="l">
              <a:spcBef>
                <a:spcPts val="0"/>
              </a:spcBef>
              <a:spcAft>
                <a:spcPts val="0"/>
              </a:spcAft>
              <a:buClr>
                <a:schemeClr val="dk1"/>
              </a:buClr>
              <a:buSzPts val="1200"/>
              <a:buFont typeface="Arial"/>
              <a:buChar char="•"/>
            </a:pPr>
            <a:r>
              <a:rPr b="0" i="0" lang="en-US" sz="1200" u="none" strike="noStrike">
                <a:solidFill>
                  <a:schemeClr val="dk1"/>
                </a:solidFill>
              </a:rPr>
              <a:t>Information system that schedules car maintenance supports the product.</a:t>
            </a:r>
            <a:endParaRPr/>
          </a:p>
          <a:p>
            <a:pPr indent="-171450" lvl="0" marL="171450" marR="0" rtl="0" algn="l">
              <a:lnSpc>
                <a:spcPct val="100000"/>
              </a:lnSpc>
              <a:spcBef>
                <a:spcPts val="0"/>
              </a:spcBef>
              <a:spcAft>
                <a:spcPts val="0"/>
              </a:spcAft>
              <a:buClr>
                <a:schemeClr val="dk1"/>
              </a:buClr>
              <a:buSzPts val="1200"/>
              <a:buFont typeface="Arial"/>
              <a:buChar char="•"/>
            </a:pPr>
            <a:r>
              <a:rPr i="1" lang="en-US" sz="1200">
                <a:solidFill>
                  <a:schemeClr val="dk1"/>
                </a:solidFill>
                <a:latin typeface="Calibri"/>
                <a:ea typeface="Calibri"/>
                <a:cs typeface="Calibri"/>
                <a:sym typeface="Calibri"/>
              </a:rPr>
              <a:t>lock in customers </a:t>
            </a:r>
            <a:r>
              <a:rPr lang="en-US" sz="1200">
                <a:solidFill>
                  <a:schemeClr val="dk1"/>
                </a:solidFill>
                <a:latin typeface="Calibri"/>
                <a:ea typeface="Calibri"/>
                <a:cs typeface="Calibri"/>
                <a:sym typeface="Calibri"/>
              </a:rPr>
              <a:t>by making it difficult or expensive for customers to switch to another product </a:t>
            </a:r>
            <a:endParaRPr/>
          </a:p>
          <a:p>
            <a:pPr indent="-171450" lvl="0" marL="171450" marR="0" rtl="0" algn="l">
              <a:lnSpc>
                <a:spcPct val="100000"/>
              </a:lnSpc>
              <a:spcBef>
                <a:spcPts val="0"/>
              </a:spcBef>
              <a:spcAft>
                <a:spcPts val="0"/>
              </a:spcAft>
              <a:buClr>
                <a:schemeClr val="dk1"/>
              </a:buClr>
              <a:buSzPts val="1200"/>
              <a:buFont typeface="Arial"/>
              <a:buChar char="•"/>
            </a:pPr>
            <a:r>
              <a:rPr i="1" lang="en-US" sz="1200">
                <a:solidFill>
                  <a:schemeClr val="dk1"/>
                </a:solidFill>
                <a:latin typeface="Calibri"/>
                <a:ea typeface="Calibri"/>
                <a:cs typeface="Calibri"/>
                <a:sym typeface="Calibri"/>
              </a:rPr>
              <a:t>lock in suppliers </a:t>
            </a:r>
            <a:r>
              <a:rPr lang="en-US" sz="1200">
                <a:solidFill>
                  <a:schemeClr val="dk1"/>
                </a:solidFill>
                <a:latin typeface="Calibri"/>
                <a:ea typeface="Calibri"/>
                <a:cs typeface="Calibri"/>
                <a:sym typeface="Calibri"/>
              </a:rPr>
              <a:t>by making it difficult to switch to another organization, or, stated positively, by making it easy to connect to and work with the organization. </a:t>
            </a:r>
            <a:endParaRPr/>
          </a:p>
          <a:p>
            <a:pPr indent="-95250" lvl="0" marL="171450" marR="0" rtl="0" algn="l">
              <a:lnSpc>
                <a:spcPct val="100000"/>
              </a:lnSpc>
              <a:spcBef>
                <a:spcPts val="0"/>
              </a:spcBef>
              <a:spcAft>
                <a:spcPts val="0"/>
              </a:spcAft>
              <a:buClr>
                <a:schemeClr val="dk1"/>
              </a:buClr>
              <a:buSzPts val="1200"/>
              <a:buFont typeface="Arial"/>
              <a:buNone/>
            </a:pPr>
            <a:r>
              <a:t/>
            </a:r>
            <a:endParaRPr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Arial"/>
              <a:buNone/>
            </a:pPr>
            <a:r>
              <a:t/>
            </a:r>
            <a:endParaRPr>
              <a:latin typeface="Arial"/>
              <a:ea typeface="Arial"/>
              <a:cs typeface="Arial"/>
              <a:sym typeface="Arial"/>
            </a:endParaRPr>
          </a:p>
        </p:txBody>
      </p:sp>
      <p:sp>
        <p:nvSpPr>
          <p:cNvPr id="289" name="Google Shape;289;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IS are designed to automate repetitive activities (eg. Sales transaction)</a:t>
            </a:r>
            <a:endParaRPr/>
          </a:p>
        </p:txBody>
      </p:sp>
      <p:sp>
        <p:nvSpPr>
          <p:cNvPr id="121" name="Google Shape;121;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1" marL="457200" rtl="0" algn="l">
              <a:spcBef>
                <a:spcPts val="0"/>
              </a:spcBef>
              <a:spcAft>
                <a:spcPts val="0"/>
              </a:spcAft>
              <a:buNone/>
            </a:pPr>
            <a:r>
              <a:rPr lang="en-US"/>
              <a:t>Ex:IS provide production mânger with performance analytics and forecast about sales for multi production lines, inventory level and overall production capacity 🡪 create production schedules 🡪 perform predictive analyses to examine inventory levels and potential sales profitability.</a:t>
            </a:r>
            <a:endParaRPr/>
          </a:p>
        </p:txBody>
      </p:sp>
      <p:sp>
        <p:nvSpPr>
          <p:cNvPr id="128" name="Google Shape;12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1" marL="457200" rtl="0" algn="l">
              <a:spcBef>
                <a:spcPts val="0"/>
              </a:spcBef>
              <a:spcAft>
                <a:spcPts val="0"/>
              </a:spcAft>
              <a:buNone/>
            </a:pPr>
            <a:r>
              <a:rPr lang="en-US"/>
              <a:t>e.g. decide to develop or discontinue a product</a:t>
            </a:r>
            <a:endParaRPr/>
          </a:p>
          <a:p>
            <a:pPr indent="0" lvl="1" marL="457200" rtl="0" algn="l">
              <a:spcBef>
                <a:spcPts val="0"/>
              </a:spcBef>
              <a:spcAft>
                <a:spcPts val="0"/>
              </a:spcAft>
              <a:buNone/>
            </a:pPr>
            <a:r>
              <a:rPr lang="en-US"/>
              <a:t>🡪 IS are used to obtain aggregate summaries of trends and projection of the future</a:t>
            </a:r>
            <a:endParaRPr/>
          </a:p>
        </p:txBody>
      </p:sp>
      <p:sp>
        <p:nvSpPr>
          <p:cNvPr id="135" name="Google Shape;13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4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4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3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3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3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3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3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3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4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4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2"/>
          <p:cNvSpPr/>
          <p:nvPr>
            <p:ph idx="2" type="pic"/>
          </p:nvPr>
        </p:nvSpPr>
        <p:spPr>
          <a:xfrm>
            <a:off x="5183188" y="987425"/>
            <a:ext cx="6172200" cy="4873625"/>
          </a:xfrm>
          <a:prstGeom prst="rect">
            <a:avLst/>
          </a:prstGeom>
          <a:noFill/>
          <a:ln>
            <a:noFill/>
          </a:ln>
        </p:spPr>
      </p:sp>
      <p:sp>
        <p:nvSpPr>
          <p:cNvPr id="68" name="Google Shape;68;p4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6.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1.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2219802" y="2404534"/>
            <a:ext cx="7021285" cy="1646302"/>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alibri"/>
              <a:buNone/>
            </a:pPr>
            <a:r>
              <a:rPr lang="en-US" sz="4000"/>
              <a:t>Hệ thống thông tin phục vụ lợi thế cạnh tranh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0"/>
          <p:cNvSpPr/>
          <p:nvPr/>
        </p:nvSpPr>
        <p:spPr>
          <a:xfrm>
            <a:off x="2209800" y="1600200"/>
            <a:ext cx="8077200" cy="4419600"/>
          </a:xfrm>
          <a:prstGeom prst="rect">
            <a:avLst/>
          </a:prstGeom>
          <a:noFill/>
          <a:ln>
            <a:noFill/>
          </a:ln>
        </p:spPr>
        <p:txBody>
          <a:bodyPr anchorCtr="0" anchor="t" bIns="44450" lIns="90475" spcFirstLastPara="1" rIns="90475" wrap="square" tIns="44450">
            <a:noAutofit/>
          </a:bodyPr>
          <a:lstStyle/>
          <a:p>
            <a:pPr indent="-228600" lvl="0" marL="342900" marR="0" rtl="0" algn="l">
              <a:spcBef>
                <a:spcPts val="0"/>
              </a:spcBef>
              <a:spcAft>
                <a:spcPts val="0"/>
              </a:spcAft>
              <a:buClr>
                <a:schemeClr val="dk1"/>
              </a:buClr>
              <a:buSzPts val="1800"/>
              <a:buFont typeface="Calibri"/>
              <a:buNone/>
            </a:pPr>
            <a:r>
              <a:t/>
            </a:r>
            <a:endParaRPr b="1" i="0" sz="1800" u="none" cap="none" strike="noStrike">
              <a:solidFill>
                <a:schemeClr val="dk1"/>
              </a:solidFill>
              <a:latin typeface="Calibri"/>
              <a:ea typeface="Calibri"/>
              <a:cs typeface="Calibri"/>
              <a:sym typeface="Calibri"/>
            </a:endParaRPr>
          </a:p>
        </p:txBody>
      </p:sp>
      <p:sp>
        <p:nvSpPr>
          <p:cNvPr id="145" name="Google Shape;145;p10"/>
          <p:cNvSpPr txBox="1"/>
          <p:nvPr>
            <p:ph type="title"/>
          </p:nvPr>
        </p:nvSpPr>
        <p:spPr>
          <a:xfrm>
            <a:off x="975360" y="948116"/>
            <a:ext cx="9564303" cy="652084"/>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Các loại HTTT phục vụ các cấp quản lý</a:t>
            </a:r>
            <a:br>
              <a:rPr lang="en-US"/>
            </a:br>
            <a:endParaRPr/>
          </a:p>
        </p:txBody>
      </p:sp>
      <p:sp>
        <p:nvSpPr>
          <p:cNvPr id="146" name="Google Shape;146;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Font typeface="Times New Roman"/>
              <a:buChar char="•"/>
            </a:pPr>
            <a:r>
              <a:rPr b="1" lang="en-US">
                <a:latin typeface="Times New Roman"/>
                <a:ea typeface="Times New Roman"/>
                <a:cs typeface="Times New Roman"/>
                <a:sym typeface="Times New Roman"/>
              </a:rPr>
              <a:t>Hệ thống xử lý giao dịch (TPS)</a:t>
            </a:r>
            <a:endParaRPr/>
          </a:p>
          <a:p>
            <a:pPr indent="-50800" lvl="0" marL="228600" rtl="0" algn="l">
              <a:lnSpc>
                <a:spcPct val="90000"/>
              </a:lnSpc>
              <a:spcBef>
                <a:spcPts val="600"/>
              </a:spcBef>
              <a:spcAft>
                <a:spcPts val="0"/>
              </a:spcAft>
              <a:buClr>
                <a:schemeClr val="dk1"/>
              </a:buClr>
              <a:buSzPts val="2800"/>
              <a:buFont typeface="Calibri"/>
              <a:buNone/>
            </a:pPr>
            <a:r>
              <a:t/>
            </a:r>
            <a:endParaRPr b="1">
              <a:latin typeface="Times New Roman"/>
              <a:ea typeface="Times New Roman"/>
              <a:cs typeface="Times New Roman"/>
              <a:sym typeface="Times New Roman"/>
            </a:endParaRPr>
          </a:p>
          <a:p>
            <a:pPr indent="-228600" lvl="0" marL="228600" rtl="0" algn="l">
              <a:lnSpc>
                <a:spcPct val="90000"/>
              </a:lnSpc>
              <a:spcBef>
                <a:spcPts val="600"/>
              </a:spcBef>
              <a:spcAft>
                <a:spcPts val="0"/>
              </a:spcAft>
              <a:buClr>
                <a:schemeClr val="dk1"/>
              </a:buClr>
              <a:buSzPts val="2800"/>
              <a:buFont typeface="Times New Roman"/>
              <a:buChar char="•"/>
            </a:pPr>
            <a:r>
              <a:rPr b="1" lang="en-US">
                <a:latin typeface="Times New Roman"/>
                <a:ea typeface="Times New Roman"/>
                <a:cs typeface="Times New Roman"/>
                <a:sym typeface="Times New Roman"/>
              </a:rPr>
              <a:t>Hệ thống thông tin quản lý (MIS)</a:t>
            </a:r>
            <a:endParaRPr/>
          </a:p>
          <a:p>
            <a:pPr indent="0" lvl="0" marL="0" rtl="0" algn="l">
              <a:lnSpc>
                <a:spcPct val="90000"/>
              </a:lnSpc>
              <a:spcBef>
                <a:spcPts val="600"/>
              </a:spcBef>
              <a:spcAft>
                <a:spcPts val="0"/>
              </a:spcAft>
              <a:buClr>
                <a:schemeClr val="dk1"/>
              </a:buClr>
              <a:buSzPts val="2800"/>
              <a:buNone/>
            </a:pPr>
            <a:r>
              <a:t/>
            </a:r>
            <a:endParaRPr b="1">
              <a:latin typeface="Times New Roman"/>
              <a:ea typeface="Times New Roman"/>
              <a:cs typeface="Times New Roman"/>
              <a:sym typeface="Times New Roman"/>
            </a:endParaRPr>
          </a:p>
          <a:p>
            <a:pPr indent="-228600" lvl="0" marL="228600" rtl="0" algn="l">
              <a:lnSpc>
                <a:spcPct val="90000"/>
              </a:lnSpc>
              <a:spcBef>
                <a:spcPts val="600"/>
              </a:spcBef>
              <a:spcAft>
                <a:spcPts val="0"/>
              </a:spcAft>
              <a:buClr>
                <a:schemeClr val="dk1"/>
              </a:buClr>
              <a:buSzPts val="2800"/>
              <a:buFont typeface="Times New Roman"/>
              <a:buChar char="•"/>
            </a:pPr>
            <a:r>
              <a:rPr b="1" lang="en-US">
                <a:latin typeface="Times New Roman"/>
                <a:ea typeface="Times New Roman"/>
                <a:cs typeface="Times New Roman"/>
                <a:sym typeface="Times New Roman"/>
              </a:rPr>
              <a:t>Hệ thống hỗ trợ điều hành(ESS) </a:t>
            </a:r>
            <a:endParaRPr>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2800"/>
              <a:buNone/>
            </a:pPr>
            <a:r>
              <a:t/>
            </a:r>
            <a:endParaRPr>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1"/>
          <p:cNvSpPr txBox="1"/>
          <p:nvPr>
            <p:ph type="title"/>
          </p:nvPr>
        </p:nvSpPr>
        <p:spPr>
          <a:xfrm>
            <a:off x="1105433" y="352020"/>
            <a:ext cx="6940332" cy="652084"/>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Hệ thống xử lý giao dịch</a:t>
            </a:r>
            <a:endParaRPr/>
          </a:p>
        </p:txBody>
      </p:sp>
      <p:sp>
        <p:nvSpPr>
          <p:cNvPr id="152" name="Google Shape;152;p11"/>
          <p:cNvSpPr txBox="1"/>
          <p:nvPr>
            <p:ph idx="1" type="body"/>
          </p:nvPr>
        </p:nvSpPr>
        <p:spPr>
          <a:xfrm>
            <a:off x="1355689" y="1286538"/>
            <a:ext cx="7540704" cy="5219442"/>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400"/>
              <a:buChar char="•"/>
            </a:pPr>
            <a:r>
              <a:rPr lang="en-US" sz="2400"/>
              <a:t>Cấp độ tác nghiệp</a:t>
            </a:r>
            <a:endParaRPr sz="2400"/>
          </a:p>
          <a:p>
            <a:pPr indent="-228600" lvl="0" marL="228600" rtl="0" algn="l">
              <a:lnSpc>
                <a:spcPct val="90000"/>
              </a:lnSpc>
              <a:spcBef>
                <a:spcPts val="1000"/>
              </a:spcBef>
              <a:spcAft>
                <a:spcPts val="0"/>
              </a:spcAft>
              <a:buClr>
                <a:schemeClr val="dk1"/>
              </a:buClr>
              <a:buSzPts val="2400"/>
              <a:buChar char="•"/>
            </a:pPr>
            <a:r>
              <a:rPr lang="en-US" sz="2400"/>
              <a:t>Mục đích:</a:t>
            </a:r>
            <a:endParaRPr/>
          </a:p>
          <a:p>
            <a:pPr indent="-228600" lvl="1" marL="685800" rtl="0" algn="l">
              <a:lnSpc>
                <a:spcPct val="90000"/>
              </a:lnSpc>
              <a:spcBef>
                <a:spcPts val="500"/>
              </a:spcBef>
              <a:spcAft>
                <a:spcPts val="0"/>
              </a:spcAft>
              <a:buClr>
                <a:schemeClr val="dk1"/>
              </a:buClr>
              <a:buSzPts val="2000"/>
              <a:buChar char="•"/>
            </a:pPr>
            <a:r>
              <a:rPr lang="en-US" sz="2000"/>
              <a:t>Xử lý các giao dịch trong kinh doanh</a:t>
            </a:r>
            <a:endParaRPr sz="2000"/>
          </a:p>
          <a:p>
            <a:pPr indent="-228600" lvl="1" marL="685800" rtl="0" algn="l">
              <a:lnSpc>
                <a:spcPct val="90000"/>
              </a:lnSpc>
              <a:spcBef>
                <a:spcPts val="500"/>
              </a:spcBef>
              <a:spcAft>
                <a:spcPts val="0"/>
              </a:spcAft>
              <a:buClr>
                <a:schemeClr val="dk1"/>
              </a:buClr>
              <a:buSzPts val="2000"/>
              <a:buChar char="•"/>
            </a:pPr>
            <a:r>
              <a:rPr lang="en-US" sz="2000"/>
              <a:t>Nâng cao hiệu năng công việc</a:t>
            </a:r>
            <a:endParaRPr sz="2000"/>
          </a:p>
          <a:p>
            <a:pPr indent="-228600" lvl="2" marL="1143000" rtl="0" algn="l">
              <a:lnSpc>
                <a:spcPct val="90000"/>
              </a:lnSpc>
              <a:spcBef>
                <a:spcPts val="500"/>
              </a:spcBef>
              <a:spcAft>
                <a:spcPts val="0"/>
              </a:spcAft>
              <a:buClr>
                <a:schemeClr val="dk1"/>
              </a:buClr>
              <a:buSzPts val="1800"/>
              <a:buChar char="•"/>
            </a:pPr>
            <a:r>
              <a:rPr lang="en-US" sz="1800"/>
              <a:t>Tự động</a:t>
            </a:r>
            <a:endParaRPr sz="1800"/>
          </a:p>
          <a:p>
            <a:pPr indent="-228600" lvl="2" marL="1143000" rtl="0" algn="l">
              <a:lnSpc>
                <a:spcPct val="90000"/>
              </a:lnSpc>
              <a:spcBef>
                <a:spcPts val="500"/>
              </a:spcBef>
              <a:spcAft>
                <a:spcPts val="0"/>
              </a:spcAft>
              <a:buClr>
                <a:schemeClr val="dk1"/>
              </a:buClr>
              <a:buSzPts val="1800"/>
              <a:buChar char="•"/>
            </a:pPr>
            <a:r>
              <a:rPr lang="en-US" sz="1800"/>
              <a:t>Chi phí thấp hơn</a:t>
            </a:r>
            <a:endParaRPr/>
          </a:p>
          <a:p>
            <a:pPr indent="-228600" lvl="2" marL="1143000" rtl="0" algn="l">
              <a:lnSpc>
                <a:spcPct val="90000"/>
              </a:lnSpc>
              <a:spcBef>
                <a:spcPts val="500"/>
              </a:spcBef>
              <a:spcAft>
                <a:spcPts val="0"/>
              </a:spcAft>
              <a:buClr>
                <a:schemeClr val="dk1"/>
              </a:buClr>
              <a:buSzPts val="1800"/>
              <a:buChar char="•"/>
            </a:pPr>
            <a:r>
              <a:rPr lang="en-US" sz="1800"/>
              <a:t>Nhanh hơn và chính xác hơn</a:t>
            </a:r>
            <a:endParaRPr/>
          </a:p>
          <a:p>
            <a:pPr indent="-228600" lvl="0" marL="228600" rtl="0" algn="l">
              <a:lnSpc>
                <a:spcPct val="90000"/>
              </a:lnSpc>
              <a:spcBef>
                <a:spcPts val="1000"/>
              </a:spcBef>
              <a:spcAft>
                <a:spcPts val="0"/>
              </a:spcAft>
              <a:buClr>
                <a:schemeClr val="dk1"/>
              </a:buClr>
              <a:buSzPts val="2400"/>
              <a:buChar char="•"/>
            </a:pPr>
            <a:r>
              <a:rPr lang="en-US" sz="2400"/>
              <a:t>Ví dụ:</a:t>
            </a:r>
            <a:endParaRPr/>
          </a:p>
          <a:p>
            <a:pPr indent="-228600" lvl="1" marL="685800" rtl="0" algn="l">
              <a:lnSpc>
                <a:spcPct val="90000"/>
              </a:lnSpc>
              <a:spcBef>
                <a:spcPts val="500"/>
              </a:spcBef>
              <a:spcAft>
                <a:spcPts val="0"/>
              </a:spcAft>
              <a:buClr>
                <a:schemeClr val="dk1"/>
              </a:buClr>
              <a:buSzPts val="2000"/>
              <a:buChar char="•"/>
            </a:pPr>
            <a:r>
              <a:rPr lang="en-US" sz="2000"/>
              <a:t>Tính lương</a:t>
            </a:r>
            <a:endParaRPr sz="2000"/>
          </a:p>
          <a:p>
            <a:pPr indent="-228600" lvl="1" marL="685800" rtl="0" algn="l">
              <a:lnSpc>
                <a:spcPct val="90000"/>
              </a:lnSpc>
              <a:spcBef>
                <a:spcPts val="500"/>
              </a:spcBef>
              <a:spcAft>
                <a:spcPts val="0"/>
              </a:spcAft>
              <a:buClr>
                <a:schemeClr val="dk1"/>
              </a:buClr>
              <a:buSzPts val="2000"/>
              <a:buChar char="•"/>
            </a:pPr>
            <a:r>
              <a:rPr lang="en-US" sz="2000"/>
              <a:t>Bán hàng và xử lý đơn hàng</a:t>
            </a:r>
            <a:endParaRPr sz="2000"/>
          </a:p>
          <a:p>
            <a:pPr indent="-228600" lvl="1" marL="685800" rtl="0" algn="l">
              <a:lnSpc>
                <a:spcPct val="90000"/>
              </a:lnSpc>
              <a:spcBef>
                <a:spcPts val="500"/>
              </a:spcBef>
              <a:spcAft>
                <a:spcPts val="0"/>
              </a:spcAft>
              <a:buClr>
                <a:schemeClr val="dk1"/>
              </a:buClr>
              <a:buSzPts val="2000"/>
              <a:buChar char="•"/>
            </a:pPr>
            <a:r>
              <a:rPr lang="en-US" sz="2000"/>
              <a:t>Quản lý tồn kho</a:t>
            </a:r>
            <a:endParaRPr sz="2000"/>
          </a:p>
          <a:p>
            <a:pPr indent="-228600" lvl="1" marL="685800" rtl="0" algn="l">
              <a:lnSpc>
                <a:spcPct val="90000"/>
              </a:lnSpc>
              <a:spcBef>
                <a:spcPts val="500"/>
              </a:spcBef>
              <a:spcAft>
                <a:spcPts val="0"/>
              </a:spcAft>
              <a:buClr>
                <a:schemeClr val="dk1"/>
              </a:buClr>
              <a:buSzPts val="2000"/>
              <a:buChar char="•"/>
            </a:pPr>
            <a:r>
              <a:rPr lang="en-US" sz="2000"/>
              <a:t>Thanh toán, vận chuyển</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Cấu trúc của TPS</a:t>
            </a:r>
            <a:endParaRPr/>
          </a:p>
        </p:txBody>
      </p:sp>
      <p:sp>
        <p:nvSpPr>
          <p:cNvPr id="158" name="Google Shape;158;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pic>
        <p:nvPicPr>
          <p:cNvPr descr="fig8-8" id="159" name="Google Shape;159;p12"/>
          <p:cNvPicPr preferRelativeResize="0"/>
          <p:nvPr/>
        </p:nvPicPr>
        <p:blipFill rotWithShape="1">
          <a:blip r:embed="rId3">
            <a:alphaModFix/>
          </a:blip>
          <a:srcRect b="0" l="0" r="0" t="0"/>
          <a:stretch/>
        </p:blipFill>
        <p:spPr>
          <a:xfrm>
            <a:off x="4915677" y="1825625"/>
            <a:ext cx="6197600" cy="4360862"/>
          </a:xfrm>
          <a:prstGeom prst="rect">
            <a:avLst/>
          </a:prstGeom>
          <a:noFill/>
          <a:ln cap="flat" cmpd="sng" w="28575">
            <a:solidFill>
              <a:srgbClr val="71918C"/>
            </a:solidFill>
            <a:prstDash val="solid"/>
            <a:miter lim="800000"/>
            <a:headEnd len="sm" w="sm" type="none"/>
            <a:tailEnd len="sm" w="sm" type="none"/>
          </a:ln>
        </p:spPr>
      </p:pic>
      <p:sp>
        <p:nvSpPr>
          <p:cNvPr id="160" name="Google Shape;160;p12"/>
          <p:cNvSpPr txBox="1"/>
          <p:nvPr/>
        </p:nvSpPr>
        <p:spPr>
          <a:xfrm>
            <a:off x="2081051" y="5402307"/>
            <a:ext cx="79324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Calibri"/>
                <a:ea typeface="Calibri"/>
                <a:cs typeface="Calibri"/>
                <a:sym typeface="Calibri"/>
              </a:rPr>
              <a:t>Source: Textbook [2]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3"/>
          <p:cNvSpPr txBox="1"/>
          <p:nvPr>
            <p:ph idx="4294967295" type="title"/>
          </p:nvPr>
        </p:nvSpPr>
        <p:spPr>
          <a:xfrm>
            <a:off x="1788827" y="207726"/>
            <a:ext cx="7601999" cy="98497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700"/>
              <a:buFont typeface="Georgia"/>
              <a:buNone/>
            </a:pPr>
            <a:r>
              <a:rPr lang="en-US" sz="3700">
                <a:latin typeface="Georgia"/>
                <a:ea typeface="Georgia"/>
                <a:cs typeface="Georgia"/>
                <a:sym typeface="Georgia"/>
              </a:rPr>
              <a:t>Hệ thống thông tin quản lý</a:t>
            </a:r>
            <a:endParaRPr sz="3700">
              <a:latin typeface="Georgia"/>
              <a:ea typeface="Georgia"/>
              <a:cs typeface="Georgia"/>
              <a:sym typeface="Georgia"/>
            </a:endParaRPr>
          </a:p>
        </p:txBody>
      </p:sp>
      <p:sp>
        <p:nvSpPr>
          <p:cNvPr id="166" name="Google Shape;166;p13"/>
          <p:cNvSpPr txBox="1"/>
          <p:nvPr>
            <p:ph idx="4294967295" type="body"/>
          </p:nvPr>
        </p:nvSpPr>
        <p:spPr>
          <a:xfrm>
            <a:off x="1825625" y="1046923"/>
            <a:ext cx="8504238" cy="471777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Cấp độ chiến thuật (quản lý)</a:t>
            </a:r>
            <a:endParaRPr/>
          </a:p>
          <a:p>
            <a:pPr indent="-228600" lvl="0" marL="228600" rtl="0" algn="l">
              <a:lnSpc>
                <a:spcPct val="90000"/>
              </a:lnSpc>
              <a:spcBef>
                <a:spcPts val="1000"/>
              </a:spcBef>
              <a:spcAft>
                <a:spcPts val="0"/>
              </a:spcAft>
              <a:buClr>
                <a:schemeClr val="dk1"/>
              </a:buClr>
              <a:buSzPts val="2800"/>
              <a:buChar char="•"/>
            </a:pPr>
            <a:r>
              <a:rPr lang="en-US"/>
              <a:t>Mục đích:</a:t>
            </a:r>
            <a:endParaRPr/>
          </a:p>
          <a:p>
            <a:pPr indent="-228600" lvl="1" marL="685800" rtl="0" algn="l">
              <a:lnSpc>
                <a:spcPct val="90000"/>
              </a:lnSpc>
              <a:spcBef>
                <a:spcPts val="500"/>
              </a:spcBef>
              <a:spcAft>
                <a:spcPts val="0"/>
              </a:spcAft>
              <a:buClr>
                <a:schemeClr val="dk1"/>
              </a:buClr>
              <a:buSzPts val="2400"/>
              <a:buChar char="•"/>
            </a:pPr>
            <a:r>
              <a:rPr lang="en-US"/>
              <a:t>Trích xuất báo cáo</a:t>
            </a:r>
            <a:endParaRPr/>
          </a:p>
          <a:p>
            <a:pPr indent="-228600" lvl="1" marL="685800" rtl="0" algn="l">
              <a:lnSpc>
                <a:spcPct val="90000"/>
              </a:lnSpc>
              <a:spcBef>
                <a:spcPts val="500"/>
              </a:spcBef>
              <a:spcAft>
                <a:spcPts val="0"/>
              </a:spcAft>
              <a:buClr>
                <a:schemeClr val="dk1"/>
              </a:buClr>
              <a:buSzPts val="2400"/>
              <a:buChar char="•"/>
            </a:pPr>
            <a:r>
              <a:rPr lang="en-US"/>
              <a:t>Hỗ trợ ra quyết định ở cấp độ quản lý bậc trung</a:t>
            </a:r>
            <a:endParaRPr/>
          </a:p>
          <a:p>
            <a:pPr indent="-228600" lvl="0" marL="228600" rtl="0" algn="l">
              <a:lnSpc>
                <a:spcPct val="90000"/>
              </a:lnSpc>
              <a:spcBef>
                <a:spcPts val="1000"/>
              </a:spcBef>
              <a:spcAft>
                <a:spcPts val="0"/>
              </a:spcAft>
              <a:buClr>
                <a:schemeClr val="dk1"/>
              </a:buClr>
              <a:buSzPts val="2800"/>
              <a:buChar char="•"/>
            </a:pPr>
            <a:r>
              <a:rPr lang="en-US"/>
              <a:t>Ví dụ:</a:t>
            </a:r>
            <a:endParaRPr/>
          </a:p>
          <a:p>
            <a:pPr indent="-228600" lvl="1" marL="685800" rtl="0" algn="l">
              <a:lnSpc>
                <a:spcPct val="90000"/>
              </a:lnSpc>
              <a:spcBef>
                <a:spcPts val="500"/>
              </a:spcBef>
              <a:spcAft>
                <a:spcPts val="0"/>
              </a:spcAft>
              <a:buClr>
                <a:schemeClr val="dk1"/>
              </a:buClr>
              <a:buSzPts val="2400"/>
              <a:buChar char="•"/>
            </a:pPr>
            <a:r>
              <a:rPr lang="en-US"/>
              <a:t>Dự báo bán hàng</a:t>
            </a:r>
            <a:endParaRPr/>
          </a:p>
          <a:p>
            <a:pPr indent="-228600" lvl="1" marL="685800" rtl="0" algn="l">
              <a:lnSpc>
                <a:spcPct val="90000"/>
              </a:lnSpc>
              <a:spcBef>
                <a:spcPts val="500"/>
              </a:spcBef>
              <a:spcAft>
                <a:spcPts val="0"/>
              </a:spcAft>
              <a:buClr>
                <a:schemeClr val="dk1"/>
              </a:buClr>
              <a:buSzPts val="2400"/>
              <a:buChar char="•"/>
            </a:pPr>
            <a:r>
              <a:rPr lang="en-US"/>
              <a:t>Dự báo và quản lý tài chính</a:t>
            </a:r>
            <a:endParaRPr/>
          </a:p>
          <a:p>
            <a:pPr indent="-228600" lvl="1" marL="685800" rtl="0" algn="l">
              <a:lnSpc>
                <a:spcPct val="90000"/>
              </a:lnSpc>
              <a:spcBef>
                <a:spcPts val="500"/>
              </a:spcBef>
              <a:spcAft>
                <a:spcPts val="0"/>
              </a:spcAft>
              <a:buClr>
                <a:schemeClr val="dk1"/>
              </a:buClr>
              <a:buSzPts val="2400"/>
              <a:buChar char="•"/>
            </a:pPr>
            <a:r>
              <a:rPr lang="en-US"/>
              <a:t>Lập lịch biểu, kế hoạch, sản xuất</a:t>
            </a:r>
            <a:endParaRPr/>
          </a:p>
          <a:p>
            <a:pPr indent="-228600" lvl="1" marL="685800" rtl="0" algn="l">
              <a:lnSpc>
                <a:spcPct val="90000"/>
              </a:lnSpc>
              <a:spcBef>
                <a:spcPts val="500"/>
              </a:spcBef>
              <a:spcAft>
                <a:spcPts val="0"/>
              </a:spcAft>
              <a:buClr>
                <a:schemeClr val="dk1"/>
              </a:buClr>
              <a:buSzPts val="2400"/>
              <a:buChar char="•"/>
            </a:pPr>
            <a:r>
              <a:rPr lang="en-US"/>
              <a:t>Lập kế hoạch và quản lý tồn kho</a:t>
            </a:r>
            <a:endParaRPr/>
          </a:p>
          <a:p>
            <a:pPr indent="0" lvl="1" marL="457200" rtl="0" algn="l">
              <a:lnSpc>
                <a:spcPct val="90000"/>
              </a:lnSpc>
              <a:spcBef>
                <a:spcPts val="500"/>
              </a:spcBef>
              <a:spcAft>
                <a:spcPts val="0"/>
              </a:spcAft>
              <a:buClr>
                <a:schemeClr val="dk1"/>
              </a:buClr>
              <a:buSzPts val="24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Cấu trúc của MIS</a:t>
            </a:r>
            <a:endParaRPr/>
          </a:p>
        </p:txBody>
      </p:sp>
      <p:sp>
        <p:nvSpPr>
          <p:cNvPr id="172" name="Google Shape;172;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pic>
        <p:nvPicPr>
          <p:cNvPr descr="fig8-14" id="173" name="Google Shape;173;p14"/>
          <p:cNvPicPr preferRelativeResize="0"/>
          <p:nvPr/>
        </p:nvPicPr>
        <p:blipFill rotWithShape="1">
          <a:blip r:embed="rId3">
            <a:alphaModFix/>
          </a:blip>
          <a:srcRect b="0" l="0" r="0" t="0"/>
          <a:stretch/>
        </p:blipFill>
        <p:spPr>
          <a:xfrm>
            <a:off x="4643438" y="1946276"/>
            <a:ext cx="6710362" cy="4230687"/>
          </a:xfrm>
          <a:prstGeom prst="rect">
            <a:avLst/>
          </a:prstGeom>
          <a:noFill/>
          <a:ln cap="flat" cmpd="sng" w="31750">
            <a:solidFill>
              <a:srgbClr val="71918C"/>
            </a:solidFill>
            <a:prstDash val="solid"/>
            <a:miter lim="800000"/>
            <a:headEnd len="sm" w="sm" type="none"/>
            <a:tailEnd len="sm" w="sm" type="none"/>
          </a:ln>
        </p:spPr>
      </p:pic>
      <p:sp>
        <p:nvSpPr>
          <p:cNvPr id="174" name="Google Shape;174;p14"/>
          <p:cNvSpPr txBox="1"/>
          <p:nvPr/>
        </p:nvSpPr>
        <p:spPr>
          <a:xfrm>
            <a:off x="2081051" y="5402307"/>
            <a:ext cx="79324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Hệ thống hỗ trợ quyết định (DSS)</a:t>
            </a:r>
            <a:endParaRPr/>
          </a:p>
        </p:txBody>
      </p:sp>
      <p:sp>
        <p:nvSpPr>
          <p:cNvPr id="180" name="Google Shape;180;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Người sử dụng: cấp quản lý</a:t>
            </a:r>
            <a:endParaRPr/>
          </a:p>
          <a:p>
            <a:pPr indent="-228600" lvl="0" marL="228600" rtl="0" algn="l">
              <a:lnSpc>
                <a:spcPct val="90000"/>
              </a:lnSpc>
              <a:spcBef>
                <a:spcPts val="1000"/>
              </a:spcBef>
              <a:spcAft>
                <a:spcPts val="0"/>
              </a:spcAft>
              <a:buClr>
                <a:schemeClr val="dk1"/>
              </a:buClr>
              <a:buSzPts val="2800"/>
              <a:buChar char="•"/>
            </a:pPr>
            <a:r>
              <a:rPr lang="en-US"/>
              <a:t>Mục đích: Hỗ trợ ra quyết định các vấn đề mang tính định kỳ hoặc không định kỳ</a:t>
            </a:r>
            <a:endParaRPr/>
          </a:p>
          <a:p>
            <a:pPr indent="-228600" lvl="0" marL="228600" rtl="0" algn="l">
              <a:lnSpc>
                <a:spcPct val="90000"/>
              </a:lnSpc>
              <a:spcBef>
                <a:spcPts val="1000"/>
              </a:spcBef>
              <a:spcAft>
                <a:spcPts val="0"/>
              </a:spcAft>
              <a:buClr>
                <a:schemeClr val="dk1"/>
              </a:buClr>
              <a:buSzPts val="2800"/>
              <a:buChar char="•"/>
            </a:pPr>
            <a:r>
              <a:rPr lang="en-US"/>
              <a:t>Phân tích what-if</a:t>
            </a:r>
            <a:endParaRPr/>
          </a:p>
          <a:p>
            <a:pPr indent="-228600" lvl="0" marL="228600" rtl="0" algn="l">
              <a:lnSpc>
                <a:spcPct val="90000"/>
              </a:lnSpc>
              <a:spcBef>
                <a:spcPts val="1000"/>
              </a:spcBef>
              <a:spcAft>
                <a:spcPts val="0"/>
              </a:spcAft>
              <a:buClr>
                <a:schemeClr val="dk1"/>
              </a:buClr>
              <a:buSzPts val="2800"/>
              <a:buChar char="•"/>
            </a:pPr>
            <a:r>
              <a:rPr lang="en-US"/>
              <a:t>Ví dụ: phân tích đầu tư, bất thường về vốn/tài chính, dự báo tăng trưởng sản xuất…</a:t>
            </a:r>
            <a:endParaRPr/>
          </a:p>
          <a:p>
            <a:pPr indent="0" lvl="0" marL="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6"/>
          <p:cNvSpPr txBox="1"/>
          <p:nvPr>
            <p:ph type="title"/>
          </p:nvPr>
        </p:nvSpPr>
        <p:spPr>
          <a:xfrm>
            <a:off x="1825625" y="228601"/>
            <a:ext cx="8534400" cy="75882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Georgia"/>
              <a:buNone/>
            </a:pPr>
            <a:r>
              <a:rPr lang="en-US">
                <a:latin typeface="Georgia"/>
                <a:ea typeface="Georgia"/>
                <a:cs typeface="Georgia"/>
                <a:sym typeface="Georgia"/>
              </a:rPr>
              <a:t>Cấu trúc của DSS</a:t>
            </a:r>
            <a:endParaRPr/>
          </a:p>
        </p:txBody>
      </p:sp>
      <p:sp>
        <p:nvSpPr>
          <p:cNvPr id="186" name="Google Shape;186;p16"/>
          <p:cNvSpPr txBox="1"/>
          <p:nvPr>
            <p:ph idx="4294967295" type="sldNum"/>
          </p:nvPr>
        </p:nvSpPr>
        <p:spPr>
          <a:xfrm>
            <a:off x="5867400" y="1036639"/>
            <a:ext cx="457200" cy="4413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200">
                <a:solidFill>
                  <a:srgbClr val="7B9899"/>
                </a:solidFill>
                <a:latin typeface="Arial"/>
                <a:ea typeface="Arial"/>
                <a:cs typeface="Arial"/>
                <a:sym typeface="Arial"/>
              </a:rPr>
              <a:t>8-</a:t>
            </a:r>
            <a:fld id="{00000000-1234-1234-1234-123412341234}" type="slidenum">
              <a:rPr lang="en-US" sz="1200">
                <a:solidFill>
                  <a:srgbClr val="7B9899"/>
                </a:solidFill>
                <a:latin typeface="Arial"/>
                <a:ea typeface="Arial"/>
                <a:cs typeface="Arial"/>
                <a:sym typeface="Arial"/>
              </a:rPr>
              <a:t>‹#›</a:t>
            </a:fld>
            <a:endParaRPr sz="1200">
              <a:solidFill>
                <a:srgbClr val="7B9899"/>
              </a:solidFill>
              <a:latin typeface="Arial"/>
              <a:ea typeface="Arial"/>
              <a:cs typeface="Arial"/>
              <a:sym typeface="Arial"/>
            </a:endParaRPr>
          </a:p>
        </p:txBody>
      </p:sp>
      <p:pic>
        <p:nvPicPr>
          <p:cNvPr descr="fig8-17" id="187" name="Google Shape;187;p16"/>
          <p:cNvPicPr preferRelativeResize="0"/>
          <p:nvPr/>
        </p:nvPicPr>
        <p:blipFill rotWithShape="1">
          <a:blip r:embed="rId3">
            <a:alphaModFix/>
          </a:blip>
          <a:srcRect b="0" l="0" r="0" t="0"/>
          <a:stretch/>
        </p:blipFill>
        <p:spPr>
          <a:xfrm>
            <a:off x="2740819" y="987425"/>
            <a:ext cx="6253163" cy="4306888"/>
          </a:xfrm>
          <a:prstGeom prst="rect">
            <a:avLst/>
          </a:prstGeom>
          <a:noFill/>
          <a:ln cap="flat" cmpd="sng" w="31750">
            <a:solidFill>
              <a:srgbClr val="71918C"/>
            </a:solidFill>
            <a:prstDash val="solid"/>
            <a:miter lim="800000"/>
            <a:headEnd len="sm" w="sm" type="none"/>
            <a:tailEnd len="sm" w="sm" type="none"/>
          </a:ln>
        </p:spPr>
      </p:pic>
      <p:sp>
        <p:nvSpPr>
          <p:cNvPr id="188" name="Google Shape;188;p16"/>
          <p:cNvSpPr txBox="1"/>
          <p:nvPr/>
        </p:nvSpPr>
        <p:spPr>
          <a:xfrm>
            <a:off x="2081051" y="5402307"/>
            <a:ext cx="79324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Hệ thống hỗ trợ điều hành (ESS)</a:t>
            </a:r>
            <a:endParaRPr/>
          </a:p>
        </p:txBody>
      </p:sp>
      <p:sp>
        <p:nvSpPr>
          <p:cNvPr id="194" name="Google Shape;194;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en-US"/>
              <a:t>Còn được biết với tên gọi Hệ thống thông tin điều hành (Executive Information system EIS)</a:t>
            </a:r>
            <a:endParaRPr/>
          </a:p>
          <a:p>
            <a:pPr indent="-228600" lvl="0" marL="228600" rtl="0" algn="l">
              <a:lnSpc>
                <a:spcPct val="90000"/>
              </a:lnSpc>
              <a:spcBef>
                <a:spcPts val="1000"/>
              </a:spcBef>
              <a:spcAft>
                <a:spcPts val="0"/>
              </a:spcAft>
              <a:buClr>
                <a:schemeClr val="dk1"/>
              </a:buClr>
              <a:buSzPct val="100000"/>
              <a:buChar char="•"/>
            </a:pPr>
            <a:r>
              <a:rPr lang="en-US"/>
              <a:t>Cấp chiến lược (dành cho nhà điều hành)</a:t>
            </a:r>
            <a:endParaRPr/>
          </a:p>
          <a:p>
            <a:pPr indent="-228600" lvl="0" marL="228600" rtl="0" algn="l">
              <a:lnSpc>
                <a:spcPct val="90000"/>
              </a:lnSpc>
              <a:spcBef>
                <a:spcPts val="1000"/>
              </a:spcBef>
              <a:spcAft>
                <a:spcPts val="0"/>
              </a:spcAft>
              <a:buClr>
                <a:schemeClr val="dk1"/>
              </a:buClr>
              <a:buSzPct val="100000"/>
              <a:buChar char="•"/>
            </a:pPr>
            <a:r>
              <a:rPr lang="en-US"/>
              <a:t>Mục đích:</a:t>
            </a:r>
            <a:endParaRPr/>
          </a:p>
          <a:p>
            <a:pPr indent="-228600" lvl="1" marL="685800" rtl="0" algn="l">
              <a:lnSpc>
                <a:spcPct val="90000"/>
              </a:lnSpc>
              <a:spcBef>
                <a:spcPts val="500"/>
              </a:spcBef>
              <a:spcAft>
                <a:spcPts val="0"/>
              </a:spcAft>
              <a:buClr>
                <a:schemeClr val="dk1"/>
              </a:buClr>
              <a:buSzPct val="100000"/>
              <a:buChar char="•"/>
            </a:pPr>
            <a:r>
              <a:rPr lang="en-US"/>
              <a:t>Hỗ trợ trong việc ra quyết định điều hành.</a:t>
            </a:r>
            <a:endParaRPr/>
          </a:p>
          <a:p>
            <a:pPr indent="-228600" lvl="1" marL="685800" rtl="0" algn="l">
              <a:lnSpc>
                <a:spcPct val="90000"/>
              </a:lnSpc>
              <a:spcBef>
                <a:spcPts val="500"/>
              </a:spcBef>
              <a:spcAft>
                <a:spcPts val="0"/>
              </a:spcAft>
              <a:buClr>
                <a:schemeClr val="dk1"/>
              </a:buClr>
              <a:buSzPct val="100000"/>
              <a:buChar char="•"/>
            </a:pPr>
            <a:r>
              <a:rPr lang="en-US"/>
              <a:t>Cung cấp thông tin có độ tích hợp cao.</a:t>
            </a:r>
            <a:endParaRPr/>
          </a:p>
          <a:p>
            <a:pPr indent="-228600" lvl="0" marL="228600" rtl="0" algn="l">
              <a:lnSpc>
                <a:spcPct val="90000"/>
              </a:lnSpc>
              <a:spcBef>
                <a:spcPts val="1000"/>
              </a:spcBef>
              <a:spcAft>
                <a:spcPts val="0"/>
              </a:spcAft>
              <a:buClr>
                <a:schemeClr val="dk1"/>
              </a:buClr>
              <a:buSzPct val="100000"/>
              <a:buChar char="•"/>
            </a:pPr>
            <a:r>
              <a:rPr lang="en-US"/>
              <a:t>Ví dụ:</a:t>
            </a:r>
            <a:endParaRPr/>
          </a:p>
          <a:p>
            <a:pPr indent="-228600" lvl="1" marL="685800" rtl="0" algn="l">
              <a:lnSpc>
                <a:spcPct val="90000"/>
              </a:lnSpc>
              <a:spcBef>
                <a:spcPts val="500"/>
              </a:spcBef>
              <a:spcAft>
                <a:spcPts val="0"/>
              </a:spcAft>
              <a:buClr>
                <a:schemeClr val="dk1"/>
              </a:buClr>
              <a:buSzPct val="100000"/>
              <a:buChar char="•"/>
            </a:pPr>
            <a:r>
              <a:rPr lang="en-US"/>
              <a:t>Ra quyết định ở cấp độ điều hành</a:t>
            </a:r>
            <a:endParaRPr/>
          </a:p>
          <a:p>
            <a:pPr indent="-228600" lvl="1" marL="685800" rtl="0" algn="l">
              <a:lnSpc>
                <a:spcPct val="90000"/>
              </a:lnSpc>
              <a:spcBef>
                <a:spcPts val="500"/>
              </a:spcBef>
              <a:spcAft>
                <a:spcPts val="0"/>
              </a:spcAft>
              <a:buClr>
                <a:schemeClr val="dk1"/>
              </a:buClr>
              <a:buSzPct val="100000"/>
              <a:buChar char="•"/>
            </a:pPr>
            <a:r>
              <a:rPr lang="en-US"/>
              <a:t>Lập chiến lược dài hạn</a:t>
            </a:r>
            <a:endParaRPr/>
          </a:p>
          <a:p>
            <a:pPr indent="-228600" lvl="1" marL="685800" rtl="0" algn="l">
              <a:lnSpc>
                <a:spcPct val="90000"/>
              </a:lnSpc>
              <a:spcBef>
                <a:spcPts val="500"/>
              </a:spcBef>
              <a:spcAft>
                <a:spcPts val="0"/>
              </a:spcAft>
              <a:buClr>
                <a:schemeClr val="dk1"/>
              </a:buClr>
              <a:buSzPct val="100000"/>
              <a:buChar char="•"/>
            </a:pPr>
            <a:r>
              <a:rPr lang="en-US"/>
              <a:t>Quản lý/giám sát tài nguyên trong và ngoài tổ chức.</a:t>
            </a:r>
            <a:endParaRPr/>
          </a:p>
          <a:p>
            <a:pPr indent="-228600" lvl="1" marL="685800" rtl="0" algn="l">
              <a:lnSpc>
                <a:spcPct val="90000"/>
              </a:lnSpc>
              <a:spcBef>
                <a:spcPts val="500"/>
              </a:spcBef>
              <a:spcAft>
                <a:spcPts val="0"/>
              </a:spcAft>
              <a:buClr>
                <a:schemeClr val="dk1"/>
              </a:buClr>
              <a:buSzPct val="100000"/>
              <a:buChar char="•"/>
            </a:pPr>
            <a:r>
              <a:rPr lang="en-US"/>
              <a:t>Quản lý khủng hoảng</a:t>
            </a:r>
            <a:endParaRPr/>
          </a:p>
          <a:p>
            <a:pPr indent="-228600" lvl="1" marL="685800" rtl="0" algn="l">
              <a:lnSpc>
                <a:spcPct val="90000"/>
              </a:lnSpc>
              <a:spcBef>
                <a:spcPts val="500"/>
              </a:spcBef>
              <a:spcAft>
                <a:spcPts val="0"/>
              </a:spcAft>
              <a:buClr>
                <a:schemeClr val="dk1"/>
              </a:buClr>
              <a:buSzPct val="100000"/>
              <a:buChar char="•"/>
            </a:pPr>
            <a:r>
              <a:rPr lang="en-US"/>
              <a:t>Quản lý các quan hệ nhân sự và người lao động….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descr="fig8-16" id="199" name="Google Shape;199;p18"/>
          <p:cNvPicPr preferRelativeResize="0"/>
          <p:nvPr/>
        </p:nvPicPr>
        <p:blipFill rotWithShape="1">
          <a:blip r:embed="rId3">
            <a:alphaModFix/>
          </a:blip>
          <a:srcRect b="0" l="0" r="0" t="0"/>
          <a:stretch/>
        </p:blipFill>
        <p:spPr>
          <a:xfrm>
            <a:off x="4609030" y="1690688"/>
            <a:ext cx="7094537" cy="4471987"/>
          </a:xfrm>
          <a:prstGeom prst="rect">
            <a:avLst/>
          </a:prstGeom>
          <a:noFill/>
          <a:ln cap="flat" cmpd="sng" w="31750">
            <a:solidFill>
              <a:srgbClr val="71918C"/>
            </a:solidFill>
            <a:prstDash val="solid"/>
            <a:miter lim="800000"/>
            <a:headEnd len="sm" w="sm" type="none"/>
            <a:tailEnd len="sm" w="sm" type="none"/>
          </a:ln>
        </p:spPr>
      </p:pic>
      <p:sp>
        <p:nvSpPr>
          <p:cNvPr id="200" name="Google Shape;200;p18"/>
          <p:cNvSpPr txBox="1"/>
          <p:nvPr/>
        </p:nvSpPr>
        <p:spPr>
          <a:xfrm>
            <a:off x="2081051" y="5402307"/>
            <a:ext cx="79324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[2]</a:t>
            </a:r>
            <a:endParaRPr/>
          </a:p>
        </p:txBody>
      </p:sp>
      <p:sp>
        <p:nvSpPr>
          <p:cNvPr id="201" name="Google Shape;201;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Cấu trúc của ESS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lang="en-US"/>
              <a:t>HTTT và lợi thế cạnh tranh</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Nội dung</a:t>
            </a:r>
            <a:endParaRPr/>
          </a:p>
        </p:txBody>
      </p:sp>
      <p:sp>
        <p:nvSpPr>
          <p:cNvPr id="94" name="Google Shape;94;p2"/>
          <p:cNvSpPr txBox="1"/>
          <p:nvPr>
            <p:ph idx="1" type="body"/>
          </p:nvPr>
        </p:nvSpPr>
        <p:spPr>
          <a:xfrm>
            <a:off x="1403817" y="2314231"/>
            <a:ext cx="6940331" cy="121405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Hệ thống thông tin trong doanh nghiệp</a:t>
            </a:r>
            <a:endParaRPr/>
          </a:p>
          <a:p>
            <a:pPr indent="0" lvl="0" marL="0" rtl="0" algn="l">
              <a:lnSpc>
                <a:spcPct val="90000"/>
              </a:lnSpc>
              <a:spcBef>
                <a:spcPts val="1000"/>
              </a:spcBef>
              <a:spcAft>
                <a:spcPts val="0"/>
              </a:spcAft>
              <a:buClr>
                <a:schemeClr val="dk1"/>
              </a:buClr>
              <a:buSzPts val="2800"/>
              <a:buNone/>
            </a:pPr>
            <a:r>
              <a:rPr lang="en-US"/>
              <a:t>Hệ thống thông tin và lợi thế cạnh tranh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0"/>
          <p:cNvSpPr txBox="1"/>
          <p:nvPr>
            <p:ph type="title"/>
          </p:nvPr>
        </p:nvSpPr>
        <p:spPr>
          <a:xfrm>
            <a:off x="1524001" y="207725"/>
            <a:ext cx="9747182" cy="652084"/>
          </a:xfrm>
          <a:prstGeom prst="rect">
            <a:avLst/>
          </a:prstGeom>
          <a:noFill/>
          <a:ln>
            <a:noFill/>
          </a:ln>
        </p:spPr>
        <p:txBody>
          <a:bodyPr anchorCtr="0" anchor="ctr" bIns="45700" lIns="91425" spcFirstLastPara="1" rIns="91425" wrap="square" tIns="45700">
            <a:normAutofit fontScale="90000"/>
          </a:bodyPr>
          <a:lstStyle/>
          <a:p>
            <a:pPr indent="-738188" lvl="0" marL="738188" rtl="0" algn="l">
              <a:lnSpc>
                <a:spcPct val="90000"/>
              </a:lnSpc>
              <a:spcBef>
                <a:spcPts val="0"/>
              </a:spcBef>
              <a:spcAft>
                <a:spcPts val="0"/>
              </a:spcAft>
              <a:buClr>
                <a:schemeClr val="dk1"/>
              </a:buClr>
              <a:buSzPct val="100000"/>
              <a:buFont typeface="Calibri"/>
              <a:buNone/>
            </a:pPr>
            <a:r>
              <a:rPr lang="en-US"/>
              <a:t>Chiến lược tổ chức xác định cấu trúc HTTT</a:t>
            </a:r>
            <a:endParaRPr/>
          </a:p>
        </p:txBody>
      </p:sp>
      <p:pic>
        <p:nvPicPr>
          <p:cNvPr id="213" name="Google Shape;213;p20"/>
          <p:cNvPicPr preferRelativeResize="0"/>
          <p:nvPr/>
        </p:nvPicPr>
        <p:blipFill rotWithShape="1">
          <a:blip r:embed="rId3">
            <a:alphaModFix/>
          </a:blip>
          <a:srcRect b="0" l="0" r="0" t="0"/>
          <a:stretch/>
        </p:blipFill>
        <p:spPr>
          <a:xfrm>
            <a:off x="1781128" y="859809"/>
            <a:ext cx="8144750" cy="4083252"/>
          </a:xfrm>
          <a:prstGeom prst="rect">
            <a:avLst/>
          </a:prstGeom>
          <a:noFill/>
          <a:ln>
            <a:noFill/>
          </a:ln>
        </p:spPr>
      </p:pic>
      <p:sp>
        <p:nvSpPr>
          <p:cNvPr id="214" name="Google Shape;214;p20"/>
          <p:cNvSpPr txBox="1"/>
          <p:nvPr/>
        </p:nvSpPr>
        <p:spPr>
          <a:xfrm>
            <a:off x="2558949" y="5197147"/>
            <a:ext cx="501008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1"/>
          <p:cNvSpPr txBox="1"/>
          <p:nvPr>
            <p:ph type="title"/>
          </p:nvPr>
        </p:nvSpPr>
        <p:spPr>
          <a:xfrm>
            <a:off x="1524001" y="262146"/>
            <a:ext cx="8693425" cy="102472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5 tác động quyết định cấu trúc ngành.</a:t>
            </a:r>
            <a:endParaRPr/>
          </a:p>
        </p:txBody>
      </p:sp>
      <p:sp>
        <p:nvSpPr>
          <p:cNvPr id="221" name="Google Shape;221;p21"/>
          <p:cNvSpPr txBox="1"/>
          <p:nvPr>
            <p:ph idx="1" type="body"/>
          </p:nvPr>
        </p:nvSpPr>
        <p:spPr>
          <a:xfrm>
            <a:off x="2109925" y="1313376"/>
            <a:ext cx="7521575" cy="400737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b="1" lang="en-US"/>
              <a:t>Các tác động cạnh tranh</a:t>
            </a:r>
            <a:endParaRPr b="1"/>
          </a:p>
          <a:p>
            <a:pPr indent="0" lvl="0" marL="465138" rtl="0" algn="l">
              <a:lnSpc>
                <a:spcPct val="90000"/>
              </a:lnSpc>
              <a:spcBef>
                <a:spcPts val="1000"/>
              </a:spcBef>
              <a:spcAft>
                <a:spcPts val="0"/>
              </a:spcAft>
              <a:buClr>
                <a:schemeClr val="dk1"/>
              </a:buClr>
              <a:buSzPts val="2800"/>
              <a:buNone/>
            </a:pPr>
            <a:r>
              <a:rPr lang="en-US"/>
              <a:t>• Cạnh tranh từ các đối thủ sản xuất sản phẩm thay thế.</a:t>
            </a:r>
            <a:endParaRPr/>
          </a:p>
          <a:p>
            <a:pPr indent="0" lvl="0" marL="465138" rtl="0" algn="l">
              <a:lnSpc>
                <a:spcPct val="90000"/>
              </a:lnSpc>
              <a:spcBef>
                <a:spcPts val="1000"/>
              </a:spcBef>
              <a:spcAft>
                <a:spcPts val="0"/>
              </a:spcAft>
              <a:buClr>
                <a:schemeClr val="dk1"/>
              </a:buClr>
              <a:buSzPts val="2800"/>
              <a:buNone/>
            </a:pPr>
            <a:r>
              <a:rPr lang="en-US"/>
              <a:t>• Cạnh tranh từ các đối thủ mới.</a:t>
            </a:r>
            <a:endParaRPr/>
          </a:p>
          <a:p>
            <a:pPr indent="0" lvl="0" marL="465138" rtl="0" algn="l">
              <a:lnSpc>
                <a:spcPct val="90000"/>
              </a:lnSpc>
              <a:spcBef>
                <a:spcPts val="1000"/>
              </a:spcBef>
              <a:spcAft>
                <a:spcPts val="0"/>
              </a:spcAft>
              <a:buClr>
                <a:schemeClr val="dk1"/>
              </a:buClr>
              <a:buSzPts val="2800"/>
              <a:buNone/>
            </a:pPr>
            <a:r>
              <a:rPr lang="en-US"/>
              <a:t>• Cạnh tranh từ các đối thủ hiện có.</a:t>
            </a:r>
            <a:endParaRPr/>
          </a:p>
          <a:p>
            <a:pPr indent="0" lvl="0" marL="0" rtl="0" algn="l">
              <a:lnSpc>
                <a:spcPct val="90000"/>
              </a:lnSpc>
              <a:spcBef>
                <a:spcPts val="1000"/>
              </a:spcBef>
              <a:spcAft>
                <a:spcPts val="0"/>
              </a:spcAft>
              <a:buClr>
                <a:schemeClr val="dk1"/>
              </a:buClr>
              <a:buSzPts val="2800"/>
              <a:buNone/>
            </a:pPr>
            <a:r>
              <a:rPr b="1" lang="en-US"/>
              <a:t>Các tác động của quyền thương lượng</a:t>
            </a:r>
            <a:endParaRPr b="1"/>
          </a:p>
          <a:p>
            <a:pPr indent="0" lvl="0" marL="465138" rtl="0" algn="l">
              <a:lnSpc>
                <a:spcPct val="90000"/>
              </a:lnSpc>
              <a:spcBef>
                <a:spcPts val="1000"/>
              </a:spcBef>
              <a:spcAft>
                <a:spcPts val="0"/>
              </a:spcAft>
              <a:buClr>
                <a:schemeClr val="dk1"/>
              </a:buClr>
              <a:buSzPts val="2800"/>
              <a:buNone/>
            </a:pPr>
            <a:r>
              <a:rPr lang="en-US"/>
              <a:t>• Quyền thương lượng của nhà phân phối.</a:t>
            </a:r>
            <a:endParaRPr/>
          </a:p>
          <a:p>
            <a:pPr indent="0" lvl="0" marL="465138" rtl="0" algn="l">
              <a:lnSpc>
                <a:spcPct val="90000"/>
              </a:lnSpc>
              <a:spcBef>
                <a:spcPts val="1000"/>
              </a:spcBef>
              <a:spcAft>
                <a:spcPts val="0"/>
              </a:spcAft>
              <a:buClr>
                <a:schemeClr val="dk1"/>
              </a:buClr>
              <a:buSzPts val="2800"/>
              <a:buNone/>
            </a:pPr>
            <a:r>
              <a:rPr lang="en-US"/>
              <a:t>• Quyền thương lượng của khách hàng.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2"/>
          <p:cNvSpPr txBox="1"/>
          <p:nvPr>
            <p:ph type="title"/>
          </p:nvPr>
        </p:nvSpPr>
        <p:spPr>
          <a:xfrm>
            <a:off x="1710324" y="240080"/>
            <a:ext cx="6347714" cy="1320800"/>
          </a:xfrm>
          <a:prstGeom prst="rect">
            <a:avLst/>
          </a:prstGeom>
          <a:noFill/>
          <a:ln>
            <a:noFill/>
          </a:ln>
        </p:spPr>
        <p:txBody>
          <a:bodyPr anchorCtr="0" anchor="ctr" bIns="45700" lIns="91425" spcFirstLastPara="1" rIns="91425" wrap="square" tIns="45700">
            <a:normAutofit/>
          </a:bodyPr>
          <a:lstStyle/>
          <a:p>
            <a:pPr indent="-742950" lvl="0" marL="742950" rtl="0" algn="l">
              <a:lnSpc>
                <a:spcPct val="90000"/>
              </a:lnSpc>
              <a:spcBef>
                <a:spcPts val="0"/>
              </a:spcBef>
              <a:spcAft>
                <a:spcPts val="0"/>
              </a:spcAft>
              <a:buClr>
                <a:schemeClr val="dk1"/>
              </a:buClr>
              <a:buSzPts val="4400"/>
              <a:buFont typeface="Calibri"/>
              <a:buNone/>
            </a:pPr>
            <a:r>
              <a:rPr lang="en-US"/>
              <a:t>Cấu trúc ngành xác định lợi thế cạnh tranh</a:t>
            </a:r>
            <a:endParaRPr/>
          </a:p>
        </p:txBody>
      </p:sp>
      <p:sp>
        <p:nvSpPr>
          <p:cNvPr id="228" name="Google Shape;228;p22"/>
          <p:cNvSpPr txBox="1"/>
          <p:nvPr/>
        </p:nvSpPr>
        <p:spPr>
          <a:xfrm>
            <a:off x="2584251" y="5275359"/>
            <a:ext cx="6347714" cy="52322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Arial"/>
                <a:ea typeface="Arial"/>
                <a:cs typeface="Arial"/>
                <a:sym typeface="Arial"/>
              </a:rPr>
              <a:t>4 chiến lược cạnh tranh của Porter</a:t>
            </a:r>
            <a:endParaRPr/>
          </a:p>
        </p:txBody>
      </p:sp>
      <p:pic>
        <p:nvPicPr>
          <p:cNvPr id="229" name="Google Shape;229;p22"/>
          <p:cNvPicPr preferRelativeResize="0"/>
          <p:nvPr/>
        </p:nvPicPr>
        <p:blipFill rotWithShape="1">
          <a:blip r:embed="rId3">
            <a:alphaModFix/>
          </a:blip>
          <a:srcRect b="0" l="0" r="0" t="0"/>
          <a:stretch/>
        </p:blipFill>
        <p:spPr>
          <a:xfrm>
            <a:off x="1710325" y="1400399"/>
            <a:ext cx="8233485" cy="38749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3"/>
          <p:cNvSpPr txBox="1"/>
          <p:nvPr>
            <p:ph type="title"/>
          </p:nvPr>
        </p:nvSpPr>
        <p:spPr>
          <a:xfrm>
            <a:off x="2133599" y="609601"/>
            <a:ext cx="6347714" cy="67586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Quan trọng!!!!</a:t>
            </a:r>
            <a:endParaRPr/>
          </a:p>
        </p:txBody>
      </p:sp>
      <p:sp>
        <p:nvSpPr>
          <p:cNvPr id="235" name="Google Shape;235;p23"/>
          <p:cNvSpPr txBox="1"/>
          <p:nvPr/>
        </p:nvSpPr>
        <p:spPr>
          <a:xfrm>
            <a:off x="1683027" y="1630017"/>
            <a:ext cx="8415131" cy="267765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Để thành công thì mục tiêu, văn hóa và các hoạt động của tổ chức phải phù hợp với chiến lược của tổ chức đó.</a:t>
            </a:r>
            <a:endParaRPr/>
          </a:p>
          <a:p>
            <a:pPr indent="-133350" lvl="0" marL="285750" marR="0" rtl="0" algn="l">
              <a:spcBef>
                <a:spcPts val="0"/>
              </a:spcBef>
              <a:spcAft>
                <a:spcPts val="0"/>
              </a:spcAft>
              <a:buClr>
                <a:schemeClr val="dk1"/>
              </a:buClr>
              <a:buSzPts val="2400"/>
              <a:buFont typeface="Noto Sans Symbols"/>
              <a:buNone/>
            </a:pPr>
            <a:r>
              <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Trong phạm vi ngữ cảnh đó, tất cả các hệ thống thông tin trong tổ chức phải phản ánh và tạo điều kiện cho việc triển khai chiến lược cạnh tranh của tổ chức.</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4"/>
          <p:cNvPicPr preferRelativeResize="0"/>
          <p:nvPr/>
        </p:nvPicPr>
        <p:blipFill rotWithShape="1">
          <a:blip r:embed="rId3">
            <a:alphaModFix/>
          </a:blip>
          <a:srcRect b="0" l="0" r="0" t="0"/>
          <a:stretch/>
        </p:blipFill>
        <p:spPr>
          <a:xfrm>
            <a:off x="2346326" y="1468261"/>
            <a:ext cx="7543800" cy="4023360"/>
          </a:xfrm>
          <a:prstGeom prst="rect">
            <a:avLst/>
          </a:prstGeom>
          <a:noFill/>
          <a:ln>
            <a:noFill/>
          </a:ln>
        </p:spPr>
      </p:pic>
      <p:sp>
        <p:nvSpPr>
          <p:cNvPr id="242" name="Google Shape;242;p24"/>
          <p:cNvSpPr txBox="1"/>
          <p:nvPr>
            <p:ph type="title"/>
          </p:nvPr>
        </p:nvSpPr>
        <p:spPr>
          <a:xfrm>
            <a:off x="1710323" y="209168"/>
            <a:ext cx="7344119" cy="1320800"/>
          </a:xfrm>
          <a:prstGeom prst="rect">
            <a:avLst/>
          </a:prstGeom>
          <a:noFill/>
          <a:ln>
            <a:noFill/>
          </a:ln>
        </p:spPr>
        <p:txBody>
          <a:bodyPr anchorCtr="0" anchor="ctr" bIns="45700" lIns="91425" spcFirstLastPara="1" rIns="91425" wrap="square" tIns="45700">
            <a:normAutofit/>
          </a:bodyPr>
          <a:lstStyle/>
          <a:p>
            <a:pPr indent="-738188" lvl="0" marL="738188" rtl="0" algn="l">
              <a:lnSpc>
                <a:spcPct val="90000"/>
              </a:lnSpc>
              <a:spcBef>
                <a:spcPts val="0"/>
              </a:spcBef>
              <a:spcAft>
                <a:spcPts val="0"/>
              </a:spcAft>
              <a:buClr>
                <a:schemeClr val="dk1"/>
              </a:buClr>
              <a:buSzPts val="4400"/>
              <a:buFont typeface="Calibri"/>
              <a:buNone/>
            </a:pPr>
            <a:r>
              <a:rPr lang="en-US"/>
              <a:t>Chiến lược cạnh tranh quyết định chuỗi giá trị</a:t>
            </a:r>
            <a:endParaRPr/>
          </a:p>
        </p:txBody>
      </p:sp>
      <p:sp>
        <p:nvSpPr>
          <p:cNvPr id="243" name="Google Shape;243;p24"/>
          <p:cNvSpPr txBox="1"/>
          <p:nvPr/>
        </p:nvSpPr>
        <p:spPr>
          <a:xfrm>
            <a:off x="8955374" y="4317169"/>
            <a:ext cx="1570756" cy="461665"/>
          </a:xfrm>
          <a:prstGeom prst="rect">
            <a:avLst/>
          </a:prstGeom>
          <a:solidFill>
            <a:schemeClr val="accent6"/>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Arial"/>
                <a:ea typeface="Arial"/>
                <a:cs typeface="Arial"/>
                <a:sym typeface="Arial"/>
              </a:rPr>
              <a:t>Linkages</a:t>
            </a:r>
            <a:endParaRPr/>
          </a:p>
        </p:txBody>
      </p:sp>
      <p:pic>
        <p:nvPicPr>
          <p:cNvPr id="244" name="Google Shape;244;p24"/>
          <p:cNvPicPr preferRelativeResize="0"/>
          <p:nvPr/>
        </p:nvPicPr>
        <p:blipFill rotWithShape="1">
          <a:blip r:embed="rId4">
            <a:alphaModFix/>
          </a:blip>
          <a:srcRect b="0" l="0" r="0" t="0"/>
          <a:stretch/>
        </p:blipFill>
        <p:spPr>
          <a:xfrm>
            <a:off x="9054442" y="1429674"/>
            <a:ext cx="1004826" cy="1463040"/>
          </a:xfrm>
          <a:prstGeom prst="rect">
            <a:avLst/>
          </a:prstGeom>
          <a:noFill/>
          <a:ln>
            <a:noFill/>
          </a:ln>
        </p:spPr>
      </p:pic>
      <p:sp>
        <p:nvSpPr>
          <p:cNvPr id="245" name="Google Shape;245;p24"/>
          <p:cNvSpPr txBox="1"/>
          <p:nvPr/>
        </p:nvSpPr>
        <p:spPr>
          <a:xfrm>
            <a:off x="2558949" y="5314732"/>
            <a:ext cx="501008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Tầm quan trọng của các mối liên kết (Linkages)</a:t>
            </a:r>
            <a:endParaRPr/>
          </a:p>
        </p:txBody>
      </p:sp>
      <p:sp>
        <p:nvSpPr>
          <p:cNvPr id="251" name="Google Shape;251;p25"/>
          <p:cNvSpPr txBox="1"/>
          <p:nvPr/>
        </p:nvSpPr>
        <p:spPr>
          <a:xfrm>
            <a:off x="2133600" y="1930400"/>
            <a:ext cx="6546575" cy="2308324"/>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Noto Sans Symbols"/>
              <a:buChar char="⮚"/>
            </a:pPr>
            <a:r>
              <a:rPr lang="en-US" sz="2400">
                <a:solidFill>
                  <a:schemeClr val="dk1"/>
                </a:solidFill>
                <a:latin typeface="Times New Roman"/>
                <a:ea typeface="Times New Roman"/>
                <a:cs typeface="Times New Roman"/>
                <a:sym typeface="Times New Roman"/>
              </a:rPr>
              <a:t>Tăng tính hiệu quả cho các  hoạt động giá trị.</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 </a:t>
            </a:r>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VD: Để giảm tồn kho, hệ thống sản xuất “cần” một mối liên kết với kế hoạch bán hàng. Từ đó, lập kế hoạch sản xuất, nhu cầu nguyên vật liệu để tồn kho là tối ưu nhất (just – in – time)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6"/>
          <p:cNvSpPr txBox="1"/>
          <p:nvPr>
            <p:ph type="title"/>
          </p:nvPr>
        </p:nvSpPr>
        <p:spPr>
          <a:xfrm>
            <a:off x="1760120" y="302358"/>
            <a:ext cx="6347714" cy="1320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Nhiệm vụ của các hoạt động chính trong chuỗi giá trị</a:t>
            </a:r>
            <a:endParaRPr/>
          </a:p>
        </p:txBody>
      </p:sp>
      <p:pic>
        <p:nvPicPr>
          <p:cNvPr id="258" name="Google Shape;258;p26"/>
          <p:cNvPicPr preferRelativeResize="0"/>
          <p:nvPr/>
        </p:nvPicPr>
        <p:blipFill rotWithShape="1">
          <a:blip r:embed="rId3">
            <a:alphaModFix/>
          </a:blip>
          <a:srcRect b="0" l="0" r="0" t="0"/>
          <a:stretch/>
        </p:blipFill>
        <p:spPr>
          <a:xfrm>
            <a:off x="2269371" y="1503533"/>
            <a:ext cx="6062998" cy="3834716"/>
          </a:xfrm>
          <a:prstGeom prst="rect">
            <a:avLst/>
          </a:prstGeom>
          <a:noFill/>
          <a:ln>
            <a:noFill/>
          </a:ln>
        </p:spPr>
      </p:pic>
      <p:sp>
        <p:nvSpPr>
          <p:cNvPr id="259" name="Google Shape;259;p26"/>
          <p:cNvSpPr txBox="1"/>
          <p:nvPr/>
        </p:nvSpPr>
        <p:spPr>
          <a:xfrm>
            <a:off x="2558949" y="5338249"/>
            <a:ext cx="501008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7"/>
          <p:cNvSpPr txBox="1"/>
          <p:nvPr>
            <p:ph type="title"/>
          </p:nvPr>
        </p:nvSpPr>
        <p:spPr>
          <a:xfrm>
            <a:off x="1788827" y="207725"/>
            <a:ext cx="7262408" cy="1058532"/>
          </a:xfrm>
          <a:prstGeom prst="rect">
            <a:avLst/>
          </a:prstGeom>
          <a:noFill/>
          <a:ln>
            <a:noFill/>
          </a:ln>
        </p:spPr>
        <p:txBody>
          <a:bodyPr anchorCtr="0" anchor="ctr" bIns="45700" lIns="91425" spcFirstLastPara="1" rIns="91425" wrap="square" tIns="45700">
            <a:normAutofit/>
          </a:bodyPr>
          <a:lstStyle/>
          <a:p>
            <a:pPr indent="-793750" lvl="0" marL="793750" rtl="0" algn="l">
              <a:lnSpc>
                <a:spcPct val="90000"/>
              </a:lnSpc>
              <a:spcBef>
                <a:spcPts val="0"/>
              </a:spcBef>
              <a:spcAft>
                <a:spcPts val="0"/>
              </a:spcAft>
              <a:buClr>
                <a:schemeClr val="dk1"/>
              </a:buClr>
              <a:buSzPts val="2800"/>
              <a:buFont typeface="Calibri"/>
              <a:buNone/>
            </a:pPr>
            <a:r>
              <a:rPr lang="en-US" sz="2800"/>
              <a:t>Chiến lược cạnh tranh quyết định quá trình kinh doanh và cấu trúc HTTT</a:t>
            </a:r>
            <a:endParaRPr/>
          </a:p>
        </p:txBody>
      </p:sp>
      <p:pic>
        <p:nvPicPr>
          <p:cNvPr id="265" name="Google Shape;265;p27"/>
          <p:cNvPicPr preferRelativeResize="0"/>
          <p:nvPr/>
        </p:nvPicPr>
        <p:blipFill rotWithShape="1">
          <a:blip r:embed="rId3">
            <a:alphaModFix/>
          </a:blip>
          <a:srcRect b="0" l="0" r="0" t="0"/>
          <a:stretch/>
        </p:blipFill>
        <p:spPr>
          <a:xfrm>
            <a:off x="2134330" y="1916178"/>
            <a:ext cx="7543800" cy="3566160"/>
          </a:xfrm>
          <a:prstGeom prst="rect">
            <a:avLst/>
          </a:prstGeom>
          <a:noFill/>
          <a:ln>
            <a:noFill/>
          </a:ln>
        </p:spPr>
      </p:pic>
      <p:sp>
        <p:nvSpPr>
          <p:cNvPr id="266" name="Google Shape;266;p27"/>
          <p:cNvSpPr txBox="1"/>
          <p:nvPr/>
        </p:nvSpPr>
        <p:spPr>
          <a:xfrm>
            <a:off x="2558949" y="5482338"/>
            <a:ext cx="501008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a:t>
            </a:r>
            <a:endParaRPr/>
          </a:p>
        </p:txBody>
      </p:sp>
      <p:sp>
        <p:nvSpPr>
          <p:cNvPr id="267" name="Google Shape;267;p27"/>
          <p:cNvSpPr txBox="1"/>
          <p:nvPr/>
        </p:nvSpPr>
        <p:spPr>
          <a:xfrm>
            <a:off x="1696062" y="1144830"/>
            <a:ext cx="8123799"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Mô hình kinh doanh cho thê xe đạp</a:t>
            </a:r>
            <a:endParaRPr sz="2400">
              <a:solidFill>
                <a:schemeClr val="dk1"/>
              </a:solidFill>
              <a:latin typeface="Times New Roman"/>
              <a:ea typeface="Times New Roman"/>
              <a:cs typeface="Times New Roman"/>
              <a:sym typeface="Times New Roman"/>
            </a:endParaRPr>
          </a:p>
        </p:txBody>
      </p:sp>
      <p:sp>
        <p:nvSpPr>
          <p:cNvPr id="268" name="Google Shape;268;p27"/>
          <p:cNvSpPr txBox="1"/>
          <p:nvPr/>
        </p:nvSpPr>
        <p:spPr>
          <a:xfrm>
            <a:off x="4969566" y="5482338"/>
            <a:ext cx="368410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Chiến lược: chi phí thấp</a:t>
            </a:r>
            <a:endParaRPr sz="1800">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grpSp>
        <p:nvGrpSpPr>
          <p:cNvPr id="274" name="Google Shape;274;p28"/>
          <p:cNvGrpSpPr/>
          <p:nvPr/>
        </p:nvGrpSpPr>
        <p:grpSpPr>
          <a:xfrm>
            <a:off x="1784352" y="945707"/>
            <a:ext cx="7748003" cy="4434677"/>
            <a:chOff x="1145813" y="1418698"/>
            <a:chExt cx="6862541" cy="4197527"/>
          </a:xfrm>
        </p:grpSpPr>
        <p:pic>
          <p:nvPicPr>
            <p:cNvPr id="275" name="Google Shape;275;p28"/>
            <p:cNvPicPr preferRelativeResize="0"/>
            <p:nvPr/>
          </p:nvPicPr>
          <p:blipFill rotWithShape="1">
            <a:blip r:embed="rId3">
              <a:alphaModFix/>
            </a:blip>
            <a:srcRect b="0" l="0" r="0" t="0"/>
            <a:stretch/>
          </p:blipFill>
          <p:spPr>
            <a:xfrm>
              <a:off x="1150354" y="1418698"/>
              <a:ext cx="6858000" cy="822960"/>
            </a:xfrm>
            <a:prstGeom prst="rect">
              <a:avLst/>
            </a:prstGeom>
            <a:noFill/>
            <a:ln>
              <a:noFill/>
            </a:ln>
          </p:spPr>
        </p:pic>
        <p:pic>
          <p:nvPicPr>
            <p:cNvPr id="276" name="Google Shape;276;p28"/>
            <p:cNvPicPr preferRelativeResize="0"/>
            <p:nvPr/>
          </p:nvPicPr>
          <p:blipFill rotWithShape="1">
            <a:blip r:embed="rId4">
              <a:alphaModFix/>
            </a:blip>
            <a:srcRect b="0" l="0" r="0" t="0"/>
            <a:stretch/>
          </p:blipFill>
          <p:spPr>
            <a:xfrm>
              <a:off x="1145813" y="2232945"/>
              <a:ext cx="6858000" cy="3383280"/>
            </a:xfrm>
            <a:prstGeom prst="rect">
              <a:avLst/>
            </a:prstGeom>
            <a:noFill/>
            <a:ln>
              <a:noFill/>
            </a:ln>
          </p:spPr>
        </p:pic>
      </p:grpSp>
      <p:sp>
        <p:nvSpPr>
          <p:cNvPr id="277" name="Google Shape;277;p28"/>
          <p:cNvSpPr txBox="1"/>
          <p:nvPr/>
        </p:nvSpPr>
        <p:spPr>
          <a:xfrm>
            <a:off x="1644549" y="5542962"/>
            <a:ext cx="235760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a:t>
            </a:r>
            <a:endParaRPr/>
          </a:p>
        </p:txBody>
      </p:sp>
      <p:sp>
        <p:nvSpPr>
          <p:cNvPr id="278" name="Google Shape;278;p28"/>
          <p:cNvSpPr txBox="1"/>
          <p:nvPr>
            <p:ph type="title"/>
          </p:nvPr>
        </p:nvSpPr>
        <p:spPr>
          <a:xfrm>
            <a:off x="1784351" y="320349"/>
            <a:ext cx="5557354" cy="424732"/>
          </a:xfrm>
          <a:prstGeom prst="rect">
            <a:avLst/>
          </a:prstGeom>
          <a:noFill/>
          <a:ln>
            <a:noFill/>
          </a:ln>
        </p:spPr>
        <p:txBody>
          <a:bodyPr anchorCtr="0" anchor="ctr" bIns="45700" lIns="91425" spcFirstLastPara="1" rIns="91425" wrap="square" tIns="45700">
            <a:spAutoFit/>
          </a:bodyPr>
          <a:lstStyle/>
          <a:p>
            <a:pPr indent="0" lvl="0" marL="0" rtl="0" algn="l">
              <a:lnSpc>
                <a:spcPct val="90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Mô hình kinh doanh cho thê xe đạp</a:t>
            </a:r>
            <a:endParaRPr sz="2400">
              <a:latin typeface="Times New Roman"/>
              <a:ea typeface="Times New Roman"/>
              <a:cs typeface="Times New Roman"/>
              <a:sym typeface="Times New Roman"/>
            </a:endParaRPr>
          </a:p>
        </p:txBody>
      </p:sp>
      <p:sp>
        <p:nvSpPr>
          <p:cNvPr id="279" name="Google Shape;279;p28"/>
          <p:cNvSpPr txBox="1"/>
          <p:nvPr/>
        </p:nvSpPr>
        <p:spPr>
          <a:xfrm>
            <a:off x="4002158" y="5442324"/>
            <a:ext cx="4744279"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Chiến lược: Chất lượng dịch vụ cao</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id="284" name="Google Shape;284;p29"/>
          <p:cNvPicPr preferRelativeResize="0"/>
          <p:nvPr/>
        </p:nvPicPr>
        <p:blipFill rotWithShape="1">
          <a:blip r:embed="rId3">
            <a:alphaModFix/>
          </a:blip>
          <a:srcRect b="0" l="0" r="0" t="0"/>
          <a:stretch/>
        </p:blipFill>
        <p:spPr>
          <a:xfrm>
            <a:off x="2227754" y="383088"/>
            <a:ext cx="7736495" cy="5029200"/>
          </a:xfrm>
          <a:prstGeom prst="rect">
            <a:avLst/>
          </a:prstGeom>
          <a:noFill/>
          <a:ln>
            <a:noFill/>
          </a:ln>
        </p:spPr>
      </p:pic>
      <p:sp>
        <p:nvSpPr>
          <p:cNvPr id="285" name="Google Shape;285;p29"/>
          <p:cNvSpPr txBox="1"/>
          <p:nvPr/>
        </p:nvSpPr>
        <p:spPr>
          <a:xfrm>
            <a:off x="2558949" y="5361766"/>
            <a:ext cx="501008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Source: textbook [1], pg 79</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lang="en-US"/>
              <a:t>Hệ thống thông tin trong doanh nghiệp</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0"/>
          <p:cNvSpPr txBox="1"/>
          <p:nvPr>
            <p:ph type="title"/>
          </p:nvPr>
        </p:nvSpPr>
        <p:spPr>
          <a:xfrm>
            <a:off x="1637871" y="95291"/>
            <a:ext cx="7625399" cy="1320800"/>
          </a:xfrm>
          <a:prstGeom prst="rect">
            <a:avLst/>
          </a:prstGeom>
          <a:noFill/>
          <a:ln>
            <a:noFill/>
          </a:ln>
        </p:spPr>
        <p:txBody>
          <a:bodyPr anchorCtr="0" anchor="ctr" bIns="45700" lIns="91425" spcFirstLastPara="1" rIns="91425" wrap="square" tIns="45700">
            <a:normAutofit/>
          </a:bodyPr>
          <a:lstStyle/>
          <a:p>
            <a:pPr indent="-738188" lvl="0" marL="738188" rtl="0" algn="l">
              <a:lnSpc>
                <a:spcPct val="90000"/>
              </a:lnSpc>
              <a:spcBef>
                <a:spcPts val="0"/>
              </a:spcBef>
              <a:spcAft>
                <a:spcPts val="0"/>
              </a:spcAft>
              <a:buClr>
                <a:schemeClr val="dk1"/>
              </a:buClr>
              <a:buSzPts val="4400"/>
              <a:buFont typeface="Calibri"/>
              <a:buNone/>
            </a:pPr>
            <a:r>
              <a:rPr lang="en-US"/>
              <a:t>HTTT cung cấp lợi thế cạnh tranh</a:t>
            </a:r>
            <a:endParaRPr/>
          </a:p>
        </p:txBody>
      </p:sp>
      <p:sp>
        <p:nvSpPr>
          <p:cNvPr id="292" name="Google Shape;292;p30"/>
          <p:cNvSpPr txBox="1"/>
          <p:nvPr/>
        </p:nvSpPr>
        <p:spPr>
          <a:xfrm>
            <a:off x="1637872" y="2425007"/>
            <a:ext cx="2544056"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Arial"/>
                <a:ea typeface="Arial"/>
                <a:cs typeface="Arial"/>
                <a:sym typeface="Arial"/>
              </a:rPr>
              <a:t>Các nguyên lý của lợi thế cạnh tranh</a:t>
            </a:r>
            <a:endParaRPr sz="2800">
              <a:solidFill>
                <a:schemeClr val="dk1"/>
              </a:solidFill>
              <a:latin typeface="Arial"/>
              <a:ea typeface="Arial"/>
              <a:cs typeface="Arial"/>
              <a:sym typeface="Arial"/>
            </a:endParaRPr>
          </a:p>
        </p:txBody>
      </p:sp>
      <p:sp>
        <p:nvSpPr>
          <p:cNvPr id="293" name="Google Shape;293;p30"/>
          <p:cNvSpPr/>
          <p:nvPr/>
        </p:nvSpPr>
        <p:spPr>
          <a:xfrm>
            <a:off x="4585251" y="1453776"/>
            <a:ext cx="5181601" cy="3780833"/>
          </a:xfrm>
          <a:prstGeom prst="rect">
            <a:avLst/>
          </a:prstGeom>
          <a:noFill/>
          <a:ln cap="flat" cmpd="sng" w="41275">
            <a:solidFill>
              <a:schemeClr val="dk2"/>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lang="en-US" sz="2200">
                <a:solidFill>
                  <a:schemeClr val="dk1"/>
                </a:solidFill>
                <a:latin typeface="Times New Roman"/>
                <a:ea typeface="Times New Roman"/>
                <a:cs typeface="Times New Roman"/>
                <a:sym typeface="Times New Roman"/>
              </a:rPr>
              <a:t>Triển khai sản phẩm:</a:t>
            </a:r>
            <a:endParaRPr/>
          </a:p>
          <a:p>
            <a:pPr indent="-457200" lvl="0" marL="457200" marR="0" rtl="0" algn="l">
              <a:spcBef>
                <a:spcPts val="0"/>
              </a:spcBef>
              <a:spcAft>
                <a:spcPts val="0"/>
              </a:spcAft>
              <a:buClr>
                <a:schemeClr val="dk1"/>
              </a:buClr>
              <a:buSzPts val="2200"/>
              <a:buFont typeface="Calibri"/>
              <a:buAutoNum type="arabicPeriod"/>
            </a:pPr>
            <a:r>
              <a:rPr lang="en-US" sz="2200">
                <a:solidFill>
                  <a:schemeClr val="dk1"/>
                </a:solidFill>
                <a:latin typeface="Times New Roman"/>
                <a:ea typeface="Times New Roman"/>
                <a:cs typeface="Times New Roman"/>
                <a:sym typeface="Times New Roman"/>
              </a:rPr>
              <a:t>Tạo ra sản phẩm/dịch vụ mới.</a:t>
            </a:r>
            <a:endParaRPr/>
          </a:p>
          <a:p>
            <a:pPr indent="-457200" lvl="0" marL="457200" marR="0" rtl="0" algn="l">
              <a:spcBef>
                <a:spcPts val="0"/>
              </a:spcBef>
              <a:spcAft>
                <a:spcPts val="0"/>
              </a:spcAft>
              <a:buClr>
                <a:schemeClr val="dk1"/>
              </a:buClr>
              <a:buSzPts val="2200"/>
              <a:buFont typeface="Calibri"/>
              <a:buAutoNum type="arabicPeriod"/>
            </a:pPr>
            <a:r>
              <a:rPr lang="en-US" sz="2200">
                <a:solidFill>
                  <a:schemeClr val="dk1"/>
                </a:solidFill>
                <a:latin typeface="Times New Roman"/>
                <a:ea typeface="Times New Roman"/>
                <a:cs typeface="Times New Roman"/>
                <a:sym typeface="Times New Roman"/>
              </a:rPr>
              <a:t>Nâng cao sản phẩm/dịch vụ.</a:t>
            </a:r>
            <a:endParaRPr/>
          </a:p>
          <a:p>
            <a:pPr indent="-457200" lvl="0" marL="457200" marR="0" rtl="0" algn="l">
              <a:spcBef>
                <a:spcPts val="0"/>
              </a:spcBef>
              <a:spcAft>
                <a:spcPts val="0"/>
              </a:spcAft>
              <a:buClr>
                <a:schemeClr val="dk1"/>
              </a:buClr>
              <a:buSzPts val="2200"/>
              <a:buFont typeface="Calibri"/>
              <a:buAutoNum type="arabicPeriod"/>
            </a:pPr>
            <a:r>
              <a:rPr lang="en-US" sz="2200">
                <a:solidFill>
                  <a:schemeClr val="dk1"/>
                </a:solidFill>
                <a:latin typeface="Times New Roman"/>
                <a:ea typeface="Times New Roman"/>
                <a:cs typeface="Times New Roman"/>
                <a:sym typeface="Times New Roman"/>
              </a:rPr>
              <a:t>Khác biệt hóa sản phẩm/ dịch vụ.</a:t>
            </a:r>
            <a:endParaRPr/>
          </a:p>
          <a:p>
            <a:pPr indent="0" lvl="0" marL="0" marR="0" rtl="0" algn="l">
              <a:spcBef>
                <a:spcPts val="0"/>
              </a:spcBef>
              <a:spcAft>
                <a:spcPts val="0"/>
              </a:spcAft>
              <a:buNone/>
            </a:pPr>
            <a:r>
              <a:rPr lang="en-US" sz="2200">
                <a:solidFill>
                  <a:schemeClr val="dk1"/>
                </a:solidFill>
                <a:latin typeface="Times New Roman"/>
                <a:ea typeface="Times New Roman"/>
                <a:cs typeface="Times New Roman"/>
                <a:sym typeface="Times New Roman"/>
              </a:rPr>
              <a:t>Quá trình thực hiện:</a:t>
            </a:r>
            <a:endParaRPr/>
          </a:p>
          <a:p>
            <a:pPr indent="-457200" lvl="0" marL="457200" marR="0" rtl="0" algn="l">
              <a:spcBef>
                <a:spcPts val="0"/>
              </a:spcBef>
              <a:spcAft>
                <a:spcPts val="0"/>
              </a:spcAft>
              <a:buClr>
                <a:schemeClr val="dk1"/>
              </a:buClr>
              <a:buSzPts val="2200"/>
              <a:buFont typeface="Calibri"/>
              <a:buAutoNum type="arabicPeriod" startAt="4"/>
            </a:pPr>
            <a:r>
              <a:rPr lang="en-US" sz="2200">
                <a:solidFill>
                  <a:schemeClr val="dk1"/>
                </a:solidFill>
                <a:latin typeface="Times New Roman"/>
                <a:ea typeface="Times New Roman"/>
                <a:cs typeface="Times New Roman"/>
                <a:sym typeface="Times New Roman"/>
              </a:rPr>
              <a:t>“Khóa” khách hàng/ người sử dụng.</a:t>
            </a:r>
            <a:endParaRPr/>
          </a:p>
          <a:p>
            <a:pPr indent="-457200" lvl="0" marL="457200" marR="0" rtl="0" algn="l">
              <a:spcBef>
                <a:spcPts val="0"/>
              </a:spcBef>
              <a:spcAft>
                <a:spcPts val="0"/>
              </a:spcAft>
              <a:buClr>
                <a:schemeClr val="dk1"/>
              </a:buClr>
              <a:buSzPts val="2200"/>
              <a:buFont typeface="Calibri"/>
              <a:buAutoNum type="arabicPeriod" startAt="4"/>
            </a:pPr>
            <a:r>
              <a:rPr lang="en-US" sz="2200">
                <a:solidFill>
                  <a:schemeClr val="dk1"/>
                </a:solidFill>
                <a:latin typeface="Times New Roman"/>
                <a:ea typeface="Times New Roman"/>
                <a:cs typeface="Times New Roman"/>
                <a:sym typeface="Times New Roman"/>
              </a:rPr>
              <a:t>“Khóa” nhà cung cấp.</a:t>
            </a:r>
            <a:endParaRPr/>
          </a:p>
          <a:p>
            <a:pPr indent="-457200" lvl="0" marL="457200" marR="0" rtl="0" algn="l">
              <a:spcBef>
                <a:spcPts val="0"/>
              </a:spcBef>
              <a:spcAft>
                <a:spcPts val="0"/>
              </a:spcAft>
              <a:buClr>
                <a:schemeClr val="dk1"/>
              </a:buClr>
              <a:buSzPts val="2200"/>
              <a:buFont typeface="Calibri"/>
              <a:buAutoNum type="arabicPeriod" startAt="4"/>
            </a:pPr>
            <a:r>
              <a:rPr lang="en-US" sz="2200">
                <a:solidFill>
                  <a:schemeClr val="dk1"/>
                </a:solidFill>
                <a:latin typeface="Times New Roman"/>
                <a:ea typeface="Times New Roman"/>
                <a:cs typeface="Times New Roman"/>
                <a:sym typeface="Times New Roman"/>
              </a:rPr>
              <a:t>Gia tăng rào cản gia nhập thị trường</a:t>
            </a:r>
            <a:endParaRPr sz="2200">
              <a:solidFill>
                <a:schemeClr val="dk1"/>
              </a:solidFill>
              <a:latin typeface="Times New Roman"/>
              <a:ea typeface="Times New Roman"/>
              <a:cs typeface="Times New Roman"/>
              <a:sym typeface="Times New Roman"/>
            </a:endParaRPr>
          </a:p>
          <a:p>
            <a:pPr indent="-457200" lvl="0" marL="457200" marR="0" rtl="0" algn="l">
              <a:spcBef>
                <a:spcPts val="0"/>
              </a:spcBef>
              <a:spcAft>
                <a:spcPts val="0"/>
              </a:spcAft>
              <a:buClr>
                <a:schemeClr val="dk1"/>
              </a:buClr>
              <a:buSzPts val="2200"/>
              <a:buFont typeface="Calibri"/>
              <a:buAutoNum type="arabicPeriod" startAt="4"/>
            </a:pPr>
            <a:r>
              <a:rPr lang="en-US" sz="2200">
                <a:solidFill>
                  <a:schemeClr val="dk1"/>
                </a:solidFill>
                <a:latin typeface="Times New Roman"/>
                <a:ea typeface="Times New Roman"/>
                <a:cs typeface="Times New Roman"/>
                <a:sym typeface="Times New Roman"/>
              </a:rPr>
              <a:t>Thiết lập các liên minh</a:t>
            </a:r>
            <a:endParaRPr sz="2200">
              <a:solidFill>
                <a:schemeClr val="dk1"/>
              </a:solidFill>
              <a:latin typeface="Times New Roman"/>
              <a:ea typeface="Times New Roman"/>
              <a:cs typeface="Times New Roman"/>
              <a:sym typeface="Times New Roman"/>
            </a:endParaRPr>
          </a:p>
          <a:p>
            <a:pPr indent="-457200" lvl="0" marL="457200" marR="0" rtl="0" algn="l">
              <a:spcBef>
                <a:spcPts val="0"/>
              </a:spcBef>
              <a:spcAft>
                <a:spcPts val="0"/>
              </a:spcAft>
              <a:buClr>
                <a:schemeClr val="dk1"/>
              </a:buClr>
              <a:buSzPts val="2200"/>
              <a:buFont typeface="Calibri"/>
              <a:buAutoNum type="arabicPeriod" startAt="4"/>
            </a:pPr>
            <a:r>
              <a:rPr lang="en-US" sz="2200">
                <a:solidFill>
                  <a:schemeClr val="dk1"/>
                </a:solidFill>
                <a:latin typeface="Times New Roman"/>
                <a:ea typeface="Times New Roman"/>
                <a:cs typeface="Times New Roman"/>
                <a:sym typeface="Times New Roman"/>
              </a:rPr>
              <a:t>Giảm chi phí</a:t>
            </a:r>
            <a:endParaRPr sz="2200">
              <a:solidFill>
                <a:schemeClr val="dk1"/>
              </a:solidFill>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1"/>
          <p:cNvSpPr txBox="1"/>
          <p:nvPr>
            <p:ph type="title"/>
          </p:nvPr>
        </p:nvSpPr>
        <p:spPr>
          <a:xfrm>
            <a:off x="2133599" y="609601"/>
            <a:ext cx="7620001" cy="7023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Bài tập thảo luận nhóm</a:t>
            </a:r>
            <a:endParaRPr/>
          </a:p>
        </p:txBody>
      </p:sp>
      <p:sp>
        <p:nvSpPr>
          <p:cNvPr id="299" name="Google Shape;299;p31"/>
          <p:cNvSpPr txBox="1"/>
          <p:nvPr/>
        </p:nvSpPr>
        <p:spPr>
          <a:xfrm>
            <a:off x="625642" y="1537252"/>
            <a:ext cx="111750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Phân tích cấu trúc ngành, </a:t>
            </a:r>
            <a:r>
              <a:rPr lang="en-US" sz="2400">
                <a:solidFill>
                  <a:schemeClr val="dk1"/>
                </a:solidFill>
                <a:highlight>
                  <a:srgbClr val="FFFF00"/>
                </a:highlight>
                <a:latin typeface="Times New Roman"/>
                <a:ea typeface="Times New Roman"/>
                <a:cs typeface="Times New Roman"/>
                <a:sym typeface="Times New Roman"/>
              </a:rPr>
              <a:t>lợi thế cạnh tranh, chuỗi giá trị</a:t>
            </a:r>
            <a:r>
              <a:rPr lang="en-US" sz="2400">
                <a:solidFill>
                  <a:schemeClr val="dk1"/>
                </a:solidFill>
                <a:latin typeface="Times New Roman"/>
                <a:ea typeface="Times New Roman"/>
                <a:cs typeface="Times New Roman"/>
                <a:sym typeface="Times New Roman"/>
              </a:rPr>
              <a:t> của mô hình cho thuê xe máy tại các điểm du lịch.</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Sau đó đề xuất mô hình kinh doanh của nhóm bạn với 1 chiến lược cạnh tranh cụ thể.</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2"/>
          <p:cNvSpPr/>
          <p:nvPr/>
        </p:nvSpPr>
        <p:spPr>
          <a:xfrm>
            <a:off x="2178051" y="4419600"/>
            <a:ext cx="4494213" cy="800100"/>
          </a:xfrm>
          <a:prstGeom prst="rect">
            <a:avLst/>
          </a:prstGeom>
        </p:spPr>
        <p:txBody>
          <a:bodyPr>
            <a:prstTxWarp prst="textPlain"/>
          </a:bodyPr>
          <a:lstStyle/>
          <a:p>
            <a:pPr lvl="0" algn="ctr"/>
            <a:r>
              <a:rPr b="1" i="0">
                <a:ln cap="flat" cmpd="sng" w="28575">
                  <a:solidFill>
                    <a:srgbClr val="FFFFFF"/>
                  </a:solidFill>
                  <a:prstDash val="solid"/>
                  <a:round/>
                  <a:headEnd len="sm" w="sm" type="none"/>
                  <a:tailEnd len="sm" w="sm" type="none"/>
                </a:ln>
                <a:gradFill>
                  <a:gsLst>
                    <a:gs pos="0">
                      <a:schemeClr val="dk2"/>
                    </a:gs>
                    <a:gs pos="100000">
                      <a:schemeClr val="hlink"/>
                    </a:gs>
                  </a:gsLst>
                  <a:lin ang="0" scaled="0"/>
                </a:gradFill>
                <a:latin typeface="Verdana"/>
              </a:rPr>
              <a:t>Q&amp;A</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4"/>
          <p:cNvPicPr preferRelativeResize="0"/>
          <p:nvPr/>
        </p:nvPicPr>
        <p:blipFill rotWithShape="1">
          <a:blip r:embed="rId3">
            <a:alphaModFix/>
          </a:blip>
          <a:srcRect b="0" l="0" r="0" t="0"/>
          <a:stretch/>
        </p:blipFill>
        <p:spPr>
          <a:xfrm>
            <a:off x="1524000" y="1553703"/>
            <a:ext cx="7423688" cy="3960005"/>
          </a:xfrm>
          <a:prstGeom prst="rect">
            <a:avLst/>
          </a:prstGeom>
          <a:noFill/>
          <a:ln>
            <a:noFill/>
          </a:ln>
        </p:spPr>
      </p:pic>
      <p:sp>
        <p:nvSpPr>
          <p:cNvPr id="105" name="Google Shape;105;p4"/>
          <p:cNvSpPr txBox="1"/>
          <p:nvPr>
            <p:ph type="title"/>
          </p:nvPr>
        </p:nvSpPr>
        <p:spPr>
          <a:xfrm>
            <a:off x="1668649" y="300061"/>
            <a:ext cx="7774984" cy="1320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HTTT trong sơ đồ cấp bậc quản lý</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5"/>
          <p:cNvSpPr txBox="1"/>
          <p:nvPr>
            <p:ph type="title"/>
          </p:nvPr>
        </p:nvSpPr>
        <p:spPr>
          <a:xfrm>
            <a:off x="1684148" y="439119"/>
            <a:ext cx="8317425" cy="78524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Đặc điểm các loại thông tin trong DN</a:t>
            </a:r>
            <a:endParaRPr/>
          </a:p>
        </p:txBody>
      </p:sp>
      <p:pic>
        <p:nvPicPr>
          <p:cNvPr id="111" name="Google Shape;111;p5"/>
          <p:cNvPicPr preferRelativeResize="0"/>
          <p:nvPr/>
        </p:nvPicPr>
        <p:blipFill rotWithShape="1">
          <a:blip r:embed="rId3">
            <a:alphaModFix/>
          </a:blip>
          <a:srcRect b="0" l="0" r="0" t="0"/>
          <a:stretch/>
        </p:blipFill>
        <p:spPr>
          <a:xfrm>
            <a:off x="2092320" y="1510007"/>
            <a:ext cx="7058965" cy="383798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6"/>
          <p:cNvPicPr preferRelativeResize="0"/>
          <p:nvPr/>
        </p:nvPicPr>
        <p:blipFill rotWithShape="1">
          <a:blip r:embed="rId3">
            <a:alphaModFix/>
          </a:blip>
          <a:srcRect b="0" l="0" r="0" t="0"/>
          <a:stretch/>
        </p:blipFill>
        <p:spPr>
          <a:xfrm>
            <a:off x="1901126" y="1604943"/>
            <a:ext cx="7387898" cy="2691461"/>
          </a:xfrm>
          <a:prstGeom prst="rect">
            <a:avLst/>
          </a:prstGeom>
          <a:noFill/>
          <a:ln>
            <a:noFill/>
          </a:ln>
        </p:spPr>
      </p:pic>
      <p:sp>
        <p:nvSpPr>
          <p:cNvPr id="117" name="Google Shape;117;p6"/>
          <p:cNvSpPr txBox="1"/>
          <p:nvPr>
            <p:ph type="title"/>
          </p:nvPr>
        </p:nvSpPr>
        <p:spPr>
          <a:xfrm>
            <a:off x="1684148" y="439119"/>
            <a:ext cx="8317425" cy="78524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Đặc điểm các loại thông tin trong DN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Cấp độ tác nghiệp</a:t>
            </a:r>
            <a:endParaRPr/>
          </a:p>
        </p:txBody>
      </p:sp>
      <p:sp>
        <p:nvSpPr>
          <p:cNvPr id="124" name="Google Shape;124;p7"/>
          <p:cNvSpPr txBox="1"/>
          <p:nvPr>
            <p:ph idx="1" type="body"/>
          </p:nvPr>
        </p:nvSpPr>
        <p:spPr>
          <a:xfrm>
            <a:off x="1788828" y="1384111"/>
            <a:ext cx="8044287" cy="408977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Tần suất: lặp lại</a:t>
            </a:r>
            <a:endParaRPr/>
          </a:p>
          <a:p>
            <a:pPr indent="-228600" lvl="0" marL="228600" rtl="0" algn="l">
              <a:lnSpc>
                <a:spcPct val="90000"/>
              </a:lnSpc>
              <a:spcBef>
                <a:spcPts val="1000"/>
              </a:spcBef>
              <a:spcAft>
                <a:spcPts val="0"/>
              </a:spcAft>
              <a:buClr>
                <a:schemeClr val="dk1"/>
              </a:buClr>
              <a:buSzPts val="2800"/>
              <a:buChar char="•"/>
            </a:pPr>
            <a:r>
              <a:rPr lang="en-US"/>
              <a:t>Thông tin quyết định mang tính cấu trúc cao</a:t>
            </a:r>
            <a:endParaRPr/>
          </a:p>
          <a:p>
            <a:pPr indent="-228600" lvl="1" marL="685800" rtl="0" algn="l">
              <a:lnSpc>
                <a:spcPct val="90000"/>
              </a:lnSpc>
              <a:spcBef>
                <a:spcPts val="500"/>
              </a:spcBef>
              <a:spcAft>
                <a:spcPts val="0"/>
              </a:spcAft>
              <a:buClr>
                <a:schemeClr val="dk1"/>
              </a:buClr>
              <a:buSzPts val="2400"/>
              <a:buChar char="•"/>
            </a:pPr>
            <a:r>
              <a:rPr lang="en-US"/>
              <a:t>Quy trình/thủ tục chi tiết, rõ ràng</a:t>
            </a:r>
            <a:endParaRPr/>
          </a:p>
          <a:p>
            <a:pPr indent="-228600" lvl="1" marL="685800" rtl="0" algn="l">
              <a:lnSpc>
                <a:spcPct val="90000"/>
              </a:lnSpc>
              <a:spcBef>
                <a:spcPts val="500"/>
              </a:spcBef>
              <a:spcAft>
                <a:spcPts val="0"/>
              </a:spcAft>
              <a:buClr>
                <a:schemeClr val="dk1"/>
              </a:buClr>
              <a:buSzPts val="2400"/>
              <a:buChar char="•"/>
            </a:pPr>
            <a:r>
              <a:rPr lang="en-US"/>
              <a:t>Có thể lập trình để hỗ trợ phần lớn</a:t>
            </a:r>
            <a:endParaRPr/>
          </a:p>
          <a:p>
            <a:pPr indent="-228600" lvl="0" marL="228600" rtl="0" algn="l">
              <a:lnSpc>
                <a:spcPct val="90000"/>
              </a:lnSpc>
              <a:spcBef>
                <a:spcPts val="1000"/>
              </a:spcBef>
              <a:spcAft>
                <a:spcPts val="0"/>
              </a:spcAft>
              <a:buClr>
                <a:schemeClr val="dk1"/>
              </a:buClr>
              <a:buSzPts val="2800"/>
              <a:buChar char="•"/>
            </a:pPr>
            <a:r>
              <a:rPr lang="en-US"/>
              <a:t>HTTT được sử dụng để nâng cao </a:t>
            </a:r>
            <a:r>
              <a:rPr b="1" lang="en-US">
                <a:solidFill>
                  <a:srgbClr val="FF0000"/>
                </a:solidFill>
              </a:rPr>
              <a:t>hiệu suất</a:t>
            </a:r>
            <a:r>
              <a:rPr lang="en-US"/>
              <a:t> (efficiency) của quy trình kinh doanh.</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Cấp quản lý (chiến thuật)</a:t>
            </a:r>
            <a:endParaRPr/>
          </a:p>
        </p:txBody>
      </p:sp>
      <p:sp>
        <p:nvSpPr>
          <p:cNvPr id="131" name="Google Shape;13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Đặc điểm: quản lý theo chức năng</a:t>
            </a:r>
            <a:endParaRPr/>
          </a:p>
          <a:p>
            <a:pPr indent="-228600" lvl="1" marL="685800" rtl="0" algn="l">
              <a:lnSpc>
                <a:spcPct val="90000"/>
              </a:lnSpc>
              <a:spcBef>
                <a:spcPts val="500"/>
              </a:spcBef>
              <a:spcAft>
                <a:spcPts val="0"/>
              </a:spcAft>
              <a:buClr>
                <a:schemeClr val="dk1"/>
              </a:buClr>
              <a:buSzPts val="2400"/>
              <a:buChar char="•"/>
            </a:pPr>
            <a:r>
              <a:rPr lang="en-US"/>
              <a:t> Giám sát các hoạt động tác nghiệp và cung cấp thông tin tổng quát và giá trị hơn cho cấp quản lý cao hơn</a:t>
            </a:r>
            <a:endParaRPr/>
          </a:p>
          <a:p>
            <a:pPr indent="-228600" lvl="1" marL="685800" rtl="0" algn="l">
              <a:lnSpc>
                <a:spcPct val="90000"/>
              </a:lnSpc>
              <a:spcBef>
                <a:spcPts val="500"/>
              </a:spcBef>
              <a:spcAft>
                <a:spcPts val="0"/>
              </a:spcAft>
              <a:buClr>
                <a:schemeClr val="dk1"/>
              </a:buClr>
              <a:buSzPts val="2400"/>
              <a:buChar char="•"/>
            </a:pPr>
            <a:r>
              <a:rPr lang="en-US"/>
              <a:t>Sử dụng các tài nguyên tổ chức để tăng </a:t>
            </a:r>
            <a:r>
              <a:rPr b="1" lang="en-US">
                <a:solidFill>
                  <a:srgbClr val="FF0000"/>
                </a:solidFill>
              </a:rPr>
              <a:t>hiệu quả</a:t>
            </a:r>
            <a:r>
              <a:rPr lang="en-US"/>
              <a:t> (effectiveness).</a:t>
            </a:r>
            <a:endParaRPr/>
          </a:p>
          <a:p>
            <a:pPr indent="-228600" lvl="0" marL="228600" rtl="0" algn="l">
              <a:lnSpc>
                <a:spcPct val="90000"/>
              </a:lnSpc>
              <a:spcBef>
                <a:spcPts val="1000"/>
              </a:spcBef>
              <a:spcAft>
                <a:spcPts val="0"/>
              </a:spcAft>
              <a:buClr>
                <a:schemeClr val="dk1"/>
              </a:buClr>
              <a:buSzPts val="2800"/>
              <a:buChar char="•"/>
            </a:pPr>
            <a:r>
              <a:rPr lang="en-US"/>
              <a:t>Thông tin quyết định mang tính bán cấu trúc.</a:t>
            </a:r>
            <a:endParaRPr/>
          </a:p>
          <a:p>
            <a:pPr indent="-228600" lvl="1" marL="685800" rtl="0" algn="l">
              <a:lnSpc>
                <a:spcPct val="90000"/>
              </a:lnSpc>
              <a:spcBef>
                <a:spcPts val="500"/>
              </a:spcBef>
              <a:spcAft>
                <a:spcPts val="0"/>
              </a:spcAft>
              <a:buClr>
                <a:schemeClr val="dk1"/>
              </a:buClr>
              <a:buSzPts val="2400"/>
              <a:buChar char="•"/>
            </a:pPr>
            <a:r>
              <a:rPr lang="en-US"/>
              <a:t>Thông tin giải pháp không hoàn toàn rõ ràng.</a:t>
            </a:r>
            <a:endParaRPr/>
          </a:p>
          <a:p>
            <a:pPr indent="-228600" lvl="1" marL="685800" rtl="0" algn="l">
              <a:lnSpc>
                <a:spcPct val="90000"/>
              </a:lnSpc>
              <a:spcBef>
                <a:spcPts val="500"/>
              </a:spcBef>
              <a:spcAft>
                <a:spcPts val="0"/>
              </a:spcAft>
              <a:buClr>
                <a:schemeClr val="dk1"/>
              </a:buClr>
              <a:buSzPts val="2400"/>
              <a:buChar char="•"/>
            </a:pPr>
            <a:r>
              <a:rPr lang="en-US"/>
              <a:t>Quy trình/ thủ tục tương đối chi tiết nhưng không đủ để đưa ra lời khuyên cụ thể.</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Cấp độ điều hành (chiến lược)</a:t>
            </a:r>
            <a:endParaRPr/>
          </a:p>
        </p:txBody>
      </p:sp>
      <p:sp>
        <p:nvSpPr>
          <p:cNvPr id="138" name="Google Shape;138;p9"/>
          <p:cNvSpPr txBox="1"/>
          <p:nvPr>
            <p:ph idx="1" type="body"/>
          </p:nvPr>
        </p:nvSpPr>
        <p:spPr>
          <a:xfrm>
            <a:off x="1423067" y="2035098"/>
            <a:ext cx="8490954" cy="402262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Tập trung vào các vấn đề mang tính dài hạn.</a:t>
            </a:r>
            <a:endParaRPr/>
          </a:p>
          <a:p>
            <a:pPr indent="-228600" lvl="0" marL="228600" rtl="0" algn="l">
              <a:lnSpc>
                <a:spcPct val="90000"/>
              </a:lnSpc>
              <a:spcBef>
                <a:spcPts val="1000"/>
              </a:spcBef>
              <a:spcAft>
                <a:spcPts val="0"/>
              </a:spcAft>
              <a:buClr>
                <a:schemeClr val="dk1"/>
              </a:buClr>
              <a:buSzPts val="2800"/>
              <a:buChar char="•"/>
            </a:pPr>
            <a:r>
              <a:rPr lang="en-US"/>
              <a:t>Thông tin quyết định mang tính phi cấu trúc.</a:t>
            </a:r>
            <a:endParaRPr/>
          </a:p>
          <a:p>
            <a:pPr indent="-228600" lvl="1" marL="685800" rtl="0" algn="l">
              <a:lnSpc>
                <a:spcPct val="90000"/>
              </a:lnSpc>
              <a:spcBef>
                <a:spcPts val="500"/>
              </a:spcBef>
              <a:spcAft>
                <a:spcPts val="0"/>
              </a:spcAft>
              <a:buClr>
                <a:schemeClr val="dk1"/>
              </a:buClr>
              <a:buSzPts val="2400"/>
              <a:buChar char="•"/>
            </a:pPr>
            <a:r>
              <a:rPr lang="en-US"/>
              <a:t>Có độ phức tạp cao và không thường xuyên.</a:t>
            </a:r>
            <a:endParaRPr/>
          </a:p>
          <a:p>
            <a:pPr indent="-228600" lvl="1" marL="685800" rtl="0" algn="l">
              <a:lnSpc>
                <a:spcPct val="90000"/>
              </a:lnSpc>
              <a:spcBef>
                <a:spcPts val="500"/>
              </a:spcBef>
              <a:spcAft>
                <a:spcPts val="0"/>
              </a:spcAft>
              <a:buClr>
                <a:schemeClr val="dk1"/>
              </a:buClr>
              <a:buSzPts val="2400"/>
              <a:buChar char="•"/>
            </a:pPr>
            <a:r>
              <a:rPr lang="en-US"/>
              <a:t>Chỉ một ít quy trình là có thể xác định cụ thể.</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2022-09-06T05:57:44Z</dcterms:created>
  <dc:creator>Hồ Thị Thanh Tuyến</dc:creator>
</cp:coreProperties>
</file>